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6172200" cx="109728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p15:guide id="1" orient="horz" pos="2928">
          <p15:clr>
            <a:srgbClr val="A4A3A4"/>
          </p15:clr>
        </p15:guide>
        <p15:guide id="2" pos="2208">
          <p15:clr>
            <a:srgbClr val="A4A3A4"/>
          </p15:clr>
        </p15:guide>
      </p15:notesGuideLst>
    </p:ext>
    <p:ext uri="http://customooxmlschemas.google.com/">
      <go:slidesCustomData xmlns:go="http://customooxmlschemas.google.com/" r:id="rId48" roundtripDataSignature="AMtx7mi2ysjNJgBvo9EqMu6UA4dpDwxd5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316" orient="horz"/>
        <p:guide pos="3050" orient="horz"/>
        <p:guide pos="3189" orient="horz"/>
        <p:guide pos="5455"/>
        <p:guide pos="975" orient="horz"/>
        <p:guide pos="3457"/>
      </p:guideLst>
    </p:cSldViewPr>
  </p:slideViewPr>
  <p:notesViewPr>
    <p:cSldViewPr snapToGrid="0">
      <p:cViewPr varScale="1">
        <p:scale>
          <a:sx n="100" d="100"/>
          <a:sy n="100" d="100"/>
        </p:scale>
        <p:origin x="0" y="0"/>
      </p:cViewPr>
      <p:guideLst>
        <p:guide pos="2928" orient="horz"/>
        <p:guide pos="2208"/>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slide" Target="slides/slide41.xml"/><Relationship Id="rId23" Type="http://schemas.openxmlformats.org/officeDocument/2006/relationships/slide" Target="slides/slide18.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slide" Target="slides/slide42.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2.png"/></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10" type="dt"/>
          </p:nvPr>
        </p:nvSpPr>
        <p:spPr>
          <a:xfrm>
            <a:off x="330565" y="8831580"/>
            <a:ext cx="3037840" cy="464820"/>
          </a:xfrm>
          <a:prstGeom prst="rect">
            <a:avLst/>
          </a:prstGeom>
          <a:noFill/>
          <a:ln>
            <a:noFill/>
          </a:ln>
        </p:spPr>
        <p:txBody>
          <a:bodyPr anchorCtr="0" anchor="ctr" bIns="46575" lIns="93175" spcFirstLastPara="1" rIns="93175" wrap="square" tIns="46575">
            <a:noAutofit/>
          </a:bodyPr>
          <a:lstStyle>
            <a:lvl1pPr lvl="0" marR="0" rtl="0" algn="l">
              <a:spcBef>
                <a:spcPts val="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 name="Google Shape;5;n"/>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lvl1pPr indent="-228600" lvl="0" marL="4572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indent="-228600" lvl="1" marL="9144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2pPr>
            <a:lvl3pPr indent="-228600" lvl="2" marL="13716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3pPr>
            <a:lvl4pPr indent="-228600" lvl="3" marL="18288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4pPr>
            <a:lvl5pPr indent="-228600" lvl="4" marL="22860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6" name="Google Shape;6;n"/>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pic>
        <p:nvPicPr>
          <p:cNvPr id="7" name="Google Shape;7;n"/>
          <p:cNvPicPr preferRelativeResize="0"/>
          <p:nvPr/>
        </p:nvPicPr>
        <p:blipFill rotWithShape="1">
          <a:blip r:embed="rId2">
            <a:alphaModFix/>
          </a:blip>
          <a:srcRect b="0" l="0" r="0" t="0"/>
          <a:stretch/>
        </p:blipFill>
        <p:spPr>
          <a:xfrm>
            <a:off x="5400933" y="240101"/>
            <a:ext cx="1209933" cy="328091"/>
          </a:xfrm>
          <a:prstGeom prst="rect">
            <a:avLst/>
          </a:prstGeom>
          <a:noFill/>
          <a:ln>
            <a:noFill/>
          </a:ln>
        </p:spPr>
      </p:pic>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GPU programming is a very popular form of parallel programming. In terms of OpenACC, it is generally more difficult than multicore programming. </a:t>
            </a:r>
            <a:endParaRPr/>
          </a:p>
        </p:txBody>
      </p:sp>
      <p:sp>
        <p:nvSpPr>
          <p:cNvPr id="56" name="Google Shape;56;p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p1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9" name="Google Shape;969;p1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In this lecture, assume CUDA managed memory.  In the next module (Module 5) we will discuss the proper way for the programmer to handle data management.</a:t>
            </a:r>
            <a:endParaRPr/>
          </a:p>
        </p:txBody>
      </p:sp>
      <p:sp>
        <p:nvSpPr>
          <p:cNvPr id="970" name="Google Shape;970;p1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p1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291" name="Google Shape;1291;p1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p1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6" name="Google Shape;1296;p1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CUDA Managed Memory is a technology that allows a single pointer to be dereferenced from either the CPU or GPU. Depending on where it’s dereferenced, the physical page of memory may need to get migrated between the two physical memories, but the user doesn’t have to think about it. For algorithms with a high degree of locality and data reuse, this may be sufficient. For other algorithms, it may result in the data being thrashed between the two physical memories.</a:t>
            </a:r>
            <a:endParaRPr/>
          </a:p>
        </p:txBody>
      </p:sp>
      <p:sp>
        <p:nvSpPr>
          <p:cNvPr id="1297" name="Google Shape;1297;p1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p1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4" name="Google Shape;1334;p1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t/>
            </a:r>
            <a:endParaRPr/>
          </a:p>
        </p:txBody>
      </p:sp>
      <p:sp>
        <p:nvSpPr>
          <p:cNvPr id="1335" name="Google Shape;1335;p1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p1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4" name="Google Shape;1344;p1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With managed memory the data always arrives just too late for the first access. Programmers can generally do better by manually putting the data where it’s needed and when it’s needed.</a:t>
            </a:r>
            <a:endParaRPr/>
          </a:p>
        </p:txBody>
      </p:sp>
      <p:sp>
        <p:nvSpPr>
          <p:cNvPr id="1345" name="Google Shape;1345;p1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p1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363" name="Google Shape;1363;p1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p1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372" name="Google Shape;1372;p1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p1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77" name="Google Shape;1377;p1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t/>
            </a:r>
            <a:endParaRPr/>
          </a:p>
        </p:txBody>
      </p:sp>
      <p:sp>
        <p:nvSpPr>
          <p:cNvPr id="1378" name="Google Shape;1378;p1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p1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7" name="Google Shape;1387;p1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Here we included the </a:t>
            </a:r>
            <a:r>
              <a:rPr b="1" lang="en-US"/>
              <a:t>copy(a[0:n])</a:t>
            </a:r>
            <a:r>
              <a:rPr b="0" lang="en-US"/>
              <a:t> in our code snippet (Fortran on the next slide.) We’ll break down how this copy clause works in the following slides.</a:t>
            </a:r>
            <a:endParaRPr/>
          </a:p>
        </p:txBody>
      </p:sp>
      <p:sp>
        <p:nvSpPr>
          <p:cNvPr id="1388" name="Google Shape;1388;p1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p1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8" name="Google Shape;1398;p1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Here we included the </a:t>
            </a:r>
            <a:r>
              <a:rPr b="1" lang="en-US"/>
              <a:t>copy(a[0:n])</a:t>
            </a:r>
            <a:r>
              <a:rPr b="0" lang="en-US"/>
              <a:t> in our code snippet (Fortran on the next slide.) We’ll break down how this copy clause works in the following slides.</a:t>
            </a:r>
            <a:endParaRPr/>
          </a:p>
        </p:txBody>
      </p:sp>
      <p:sp>
        <p:nvSpPr>
          <p:cNvPr id="1399" name="Google Shape;1399;p1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2" name="Google Shape;62;p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p2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0" name="Google Shape;1410;p2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This is a quick step-by-step of the copy clause. It will be presented graphically in the next slide.</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When managing data between the CPU and GPU, the CPU and GPU copy will be different. Though, you will refer to them with the same variable name. In this case, if you attempt to access array ‘a’ outside of the kernels region, then it will use the CPU copy. If you attempt to access array ‘a’ inside of the kernels region, it will use the GPU copy. This process is automatic. This is different than how CUDA functions (no need to separate device pointers)</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The “Execute Kernels” step basically means to run our loop on the GPU.</a:t>
            </a:r>
            <a:endParaRPr/>
          </a:p>
        </p:txBody>
      </p:sp>
      <p:sp>
        <p:nvSpPr>
          <p:cNvPr id="1411" name="Google Shape;1411;p2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p2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3" name="Google Shape;1423;p2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This is the same step-by-step as earlier. We will see how the copy clause moves data between the two memories.</a:t>
            </a:r>
            <a:endParaRPr/>
          </a:p>
          <a:p>
            <a:pPr indent="0" lvl="0" marL="0" rtl="0" algn="l">
              <a:spcBef>
                <a:spcPts val="330"/>
              </a:spcBef>
              <a:spcAft>
                <a:spcPts val="0"/>
              </a:spcAft>
              <a:buNone/>
            </a:pPr>
            <a:r>
              <a:t/>
            </a:r>
            <a:endParaRPr/>
          </a:p>
          <a:p>
            <a:pPr indent="0" lvl="0" marL="0" rtl="0" algn="l">
              <a:spcBef>
                <a:spcPts val="330"/>
              </a:spcBef>
              <a:spcAft>
                <a:spcPts val="0"/>
              </a:spcAft>
              <a:buNone/>
            </a:pPr>
            <a:r>
              <a:rPr b="1" lang="en-US"/>
              <a:t>A</a:t>
            </a:r>
            <a:r>
              <a:rPr b="0" lang="en-US"/>
              <a:t> is the array prior to the execution of our loop. </a:t>
            </a:r>
            <a:r>
              <a:rPr b="1" lang="en-US"/>
              <a:t>A’</a:t>
            </a:r>
            <a:r>
              <a:rPr b="0" lang="en-US"/>
              <a:t> is the array after the execution of our loop. </a:t>
            </a:r>
            <a:r>
              <a:rPr b="1" lang="en-US"/>
              <a:t>A </a:t>
            </a:r>
            <a:r>
              <a:rPr b="0" lang="en-US"/>
              <a:t>and </a:t>
            </a:r>
            <a:r>
              <a:rPr b="1" lang="en-US"/>
              <a:t>A’</a:t>
            </a:r>
            <a:r>
              <a:rPr b="0" lang="en-US"/>
              <a:t> are the same array (same memory location), they just contain different data (different values, A[0] might not be the same value as A’[0])</a:t>
            </a:r>
            <a:endParaRPr b="1"/>
          </a:p>
        </p:txBody>
      </p:sp>
      <p:sp>
        <p:nvSpPr>
          <p:cNvPr id="1424" name="Google Shape;1424;p2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p2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43" name="Google Shape;1443;p2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p2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9" name="Google Shape;1449;p2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Array shaping is how you specify the size of the array. If you do not specify a shape, then the compiler will try to assume the size. This works well in Fortran, since Fortran tracks the size of the array, however, it will most likely not work in C/C++. Array shaping is also the only way to copy a portion of data from the array (for example, if you only need to copy half of the array, this can be a performance boost, cutting out unnecessary copies)</a:t>
            </a:r>
            <a:endParaRPr/>
          </a:p>
        </p:txBody>
      </p:sp>
      <p:sp>
        <p:nvSpPr>
          <p:cNvPr id="1450" name="Google Shape;1450;p2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p2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1" name="Google Shape;1461;p2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This is how you shape multi-dimensional arrays. The same rules apply as the previous slide.</a:t>
            </a:r>
            <a:endParaRPr/>
          </a:p>
        </p:txBody>
      </p:sp>
      <p:sp>
        <p:nvSpPr>
          <p:cNvPr id="1462" name="Google Shape;1462;p2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p2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2" name="Google Shape;1472;p2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This transition was too abrupt. Need something to ease it.</a:t>
            </a:r>
            <a:endParaRPr/>
          </a:p>
        </p:txBody>
      </p:sp>
      <p:sp>
        <p:nvSpPr>
          <p:cNvPr id="1473" name="Google Shape;1473;p2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p2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8" name="Google Shape;1478;p2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t/>
            </a:r>
            <a:endParaRPr/>
          </a:p>
        </p:txBody>
      </p:sp>
      <p:sp>
        <p:nvSpPr>
          <p:cNvPr id="1479" name="Google Shape;1479;p2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p2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88" name="Google Shape;1488;p2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p2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98" name="Google Shape;1498;p2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 name="Shape 1506"/>
        <p:cNvGrpSpPr/>
        <p:nvPr/>
      </p:nvGrpSpPr>
      <p:grpSpPr>
        <a:xfrm>
          <a:off x="0" y="0"/>
          <a:ext cx="0" cy="0"/>
          <a:chOff x="0" y="0"/>
          <a:chExt cx="0" cy="0"/>
        </a:xfrm>
      </p:grpSpPr>
      <p:sp>
        <p:nvSpPr>
          <p:cNvPr id="1507" name="Google Shape;1507;p2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08" name="Google Shape;1508;p2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p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Our multicore implementation for our code is mostly done. There are very few additional optimizations we can do.</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Now we’re moving into GPU programming. First, we will define the difference between a CPU and a GPU. Our focus is to give the students enough knowledge to get the code running on a GPU.</a:t>
            </a:r>
            <a:endParaRPr/>
          </a:p>
        </p:txBody>
      </p:sp>
      <p:sp>
        <p:nvSpPr>
          <p:cNvPr id="70" name="Google Shape;70;p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p3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18" name="Google Shape;1518;p3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p3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32" name="Google Shape;1532;p3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p3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42" name="Google Shape;1542;p3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p3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52" name="Google Shape;1552;p3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p3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65" name="Google Shape;1565;p3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d549c21e84_0_1:notes"/>
          <p:cNvSpPr txBox="1"/>
          <p:nvPr>
            <p:ph idx="1" type="body"/>
          </p:nvPr>
        </p:nvSpPr>
        <p:spPr>
          <a:xfrm>
            <a:off x="701040" y="4415790"/>
            <a:ext cx="5608200" cy="418350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73" name="Google Shape;1573;gd549c21e84_0_1: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2" name="Shape 1582"/>
        <p:cNvGrpSpPr/>
        <p:nvPr/>
      </p:nvGrpSpPr>
      <p:grpSpPr>
        <a:xfrm>
          <a:off x="0" y="0"/>
          <a:ext cx="0" cy="0"/>
          <a:chOff x="0" y="0"/>
          <a:chExt cx="0" cy="0"/>
        </a:xfrm>
      </p:grpSpPr>
      <p:sp>
        <p:nvSpPr>
          <p:cNvPr id="1583" name="Google Shape;1583;p3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84" name="Google Shape;1584;p3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p3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93" name="Google Shape;1593;p3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p3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601" name="Google Shape;1601;p3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p3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610" name="Google Shape;1610;p3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 name="Google Shape;75;p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Almost all modern CPUs have multiple cores. They can run sequential code very quickly due to their high clock speeds and large caches, but still require multiple threads of execution, each using SIMD vector instructions in order to fully utilize the hardware.</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CPUs: Small number of cores, short SIMD vectors, very fast clocks</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A GPU (Graphical Processing Unit) is designed to have more simple cores. GPU cores run at a lower clock speed and lack many of tricks a CPU core utilizes, but because there are so many of them you can obtain higher aggregate performance if you give the GPU enough parallelism.</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GPUS: Large number of cores with clocks slower than CPUs, but much higher performance in aggregate</a:t>
            </a:r>
            <a:endParaRPr/>
          </a:p>
        </p:txBody>
      </p:sp>
      <p:sp>
        <p:nvSpPr>
          <p:cNvPr id="76" name="Google Shape;76;p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p4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8" name="Google Shape;1618;p4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marR="0" rtl="0" algn="l">
              <a:lnSpc>
                <a:spcPct val="100000"/>
              </a:lnSpc>
              <a:spcBef>
                <a:spcPts val="0"/>
              </a:spcBef>
              <a:spcAft>
                <a:spcPts val="0"/>
              </a:spcAft>
              <a:buClr>
                <a:schemeClr val="dk1"/>
              </a:buClr>
              <a:buSzPts val="1100"/>
              <a:buFont typeface="Trebuchet MS"/>
              <a:buNone/>
            </a:pPr>
            <a:r>
              <a:t/>
            </a:r>
            <a:endParaRPr/>
          </a:p>
        </p:txBody>
      </p:sp>
      <p:sp>
        <p:nvSpPr>
          <p:cNvPr id="1619" name="Google Shape;1619;p4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p4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626" name="Google Shape;1626;p4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9" name="Shape 1629"/>
        <p:cNvGrpSpPr/>
        <p:nvPr/>
      </p:nvGrpSpPr>
      <p:grpSpPr>
        <a:xfrm>
          <a:off x="0" y="0"/>
          <a:ext cx="0" cy="0"/>
          <a:chOff x="0" y="0"/>
          <a:chExt cx="0" cy="0"/>
        </a:xfrm>
      </p:grpSpPr>
      <p:sp>
        <p:nvSpPr>
          <p:cNvPr id="1630" name="Google Shape;1630;p4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1" name="Google Shape;1631;p4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The two links are the name of the video. If you search with that name on YouTube, it should be easy to find. Uploaded by the YouTube account “OpenACC”</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The code link leads to the OpenACCUsersGroup github.</a:t>
            </a:r>
            <a:endParaRPr/>
          </a:p>
        </p:txBody>
      </p:sp>
      <p:sp>
        <p:nvSpPr>
          <p:cNvPr id="1632" name="Google Shape;1632;p4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 name="Google Shape;84;p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The goal when using a GPU is to be able to run our computationally intensive code (our large for loops) in a highly parallel matter. Since the GPU is not good at running sequential code, we will run all of our sequential code on the CPU and only run our parallel code on the GPU. This parallel code often takes up a very small portion of the code (small as in only a few lines of code), so when parallelizing our code, we often leave a large portion of the code un-altered.</a:t>
            </a:r>
            <a:endParaRPr/>
          </a:p>
        </p:txBody>
      </p:sp>
      <p:sp>
        <p:nvSpPr>
          <p:cNvPr id="85" name="Google Shape;85;p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9" name="Google Shape;399;p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We’ve seen how we can use OpenACC directives to parallelize our loops on a multicore CPU. Parallelization for the GPU is very similar (at least as far the programmer is concerned), but may require the programmer think about how the data is accessed to reduce the amount of data that needs to transfer between the host and GPU memory.</a:t>
            </a:r>
            <a:endParaRPr/>
          </a:p>
        </p:txBody>
      </p:sp>
      <p:sp>
        <p:nvSpPr>
          <p:cNvPr id="400" name="Google Shape;400;p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6" name="Google Shape;626;p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The CPU and GPU memory are completely separate. The CPU and GPU can only access their own memory. Before doing any computation on the GPU, the data must first be within the GPU memory.</a:t>
            </a:r>
            <a:endParaRPr/>
          </a:p>
          <a:p>
            <a:pPr indent="0" lvl="0" marL="0" rtl="0" algn="l">
              <a:spcBef>
                <a:spcPts val="330"/>
              </a:spcBef>
              <a:spcAft>
                <a:spcPts val="0"/>
              </a:spcAft>
              <a:buNone/>
            </a:pPr>
            <a:r>
              <a:t/>
            </a:r>
            <a:endParaRPr/>
          </a:p>
          <a:p>
            <a:pPr indent="0" lvl="0" marL="0" rtl="0" algn="l">
              <a:spcBef>
                <a:spcPts val="330"/>
              </a:spcBef>
              <a:spcAft>
                <a:spcPts val="0"/>
              </a:spcAft>
              <a:buNone/>
            </a:pPr>
            <a:r>
              <a:rPr lang="en-US"/>
              <a:t>This is a bit of an oversimplification, since it’s often possible to operate on the opposite memory, it’d just rarely desirable to do so.</a:t>
            </a:r>
            <a:endParaRPr/>
          </a:p>
        </p:txBody>
      </p:sp>
      <p:sp>
        <p:nvSpPr>
          <p:cNvPr id="627" name="Google Shape;627;p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p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8" name="Google Shape;948;p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We’ll be discussing how to manage data movement with OpenACC in the next lecture, this section is only meant to motivate the need to manage data and why we’ll use CUDA Managed Memory.</a:t>
            </a:r>
            <a:endParaRPr/>
          </a:p>
        </p:txBody>
      </p:sp>
      <p:sp>
        <p:nvSpPr>
          <p:cNvPr id="949" name="Google Shape;949;p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p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4" name="Google Shape;954;p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rmAutofit/>
          </a:bodyPr>
          <a:lstStyle/>
          <a:p>
            <a:pPr indent="0" lvl="0" marL="0" rtl="0" algn="l">
              <a:spcBef>
                <a:spcPts val="0"/>
              </a:spcBef>
              <a:spcAft>
                <a:spcPts val="0"/>
              </a:spcAft>
              <a:buNone/>
            </a:pPr>
            <a:r>
              <a:rPr lang="en-US"/>
              <a:t>Programming for a multicore accelerator tends to be simpler than programming for a GPU, mostly due to the need to manage the two memories.</a:t>
            </a:r>
            <a:endParaRPr/>
          </a:p>
        </p:txBody>
      </p:sp>
      <p:sp>
        <p:nvSpPr>
          <p:cNvPr id="955" name="Google Shape;955;p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Slide " showMasterSp="0">
  <p:cSld name="11_Title Slide ">
    <p:bg>
      <p:bgPr>
        <a:solidFill>
          <a:schemeClr val="lt1"/>
        </a:solidFill>
      </p:bgPr>
    </p:bg>
    <p:spTree>
      <p:nvGrpSpPr>
        <p:cNvPr id="16" name="Shape 16"/>
        <p:cNvGrpSpPr/>
        <p:nvPr/>
      </p:nvGrpSpPr>
      <p:grpSpPr>
        <a:xfrm>
          <a:off x="0" y="0"/>
          <a:ext cx="0" cy="0"/>
          <a:chOff x="0" y="0"/>
          <a:chExt cx="0" cy="0"/>
        </a:xfrm>
      </p:grpSpPr>
      <p:pic>
        <p:nvPicPr>
          <p:cNvPr id="17" name="Google Shape;17;p44"/>
          <p:cNvPicPr preferRelativeResize="0"/>
          <p:nvPr/>
        </p:nvPicPr>
        <p:blipFill rotWithShape="1">
          <a:blip r:embed="rId2">
            <a:alphaModFix/>
          </a:blip>
          <a:srcRect b="21874" l="0" r="0" t="21875"/>
          <a:stretch/>
        </p:blipFill>
        <p:spPr>
          <a:xfrm>
            <a:off x="0" y="0"/>
            <a:ext cx="10972800" cy="6172200"/>
          </a:xfrm>
          <a:prstGeom prst="rect">
            <a:avLst/>
          </a:prstGeom>
          <a:noFill/>
          <a:ln>
            <a:noFill/>
          </a:ln>
        </p:spPr>
      </p:pic>
      <p:sp>
        <p:nvSpPr>
          <p:cNvPr id="18" name="Google Shape;18;p44"/>
          <p:cNvSpPr txBox="1"/>
          <p:nvPr>
            <p:ph idx="1" type="subTitle"/>
          </p:nvPr>
        </p:nvSpPr>
        <p:spPr>
          <a:xfrm>
            <a:off x="433639" y="2349988"/>
            <a:ext cx="8972550" cy="369332"/>
          </a:xfrm>
          <a:prstGeom prst="rect">
            <a:avLst/>
          </a:prstGeom>
          <a:noFill/>
          <a:ln>
            <a:noFill/>
          </a:ln>
        </p:spPr>
        <p:txBody>
          <a:bodyPr anchorCtr="0" anchor="t" bIns="45700" lIns="91425" spcFirstLastPara="1" rIns="91425" wrap="square" tIns="45700">
            <a:spAutoFit/>
          </a:bodyPr>
          <a:lstStyle>
            <a:lvl1pPr lvl="0" algn="l">
              <a:lnSpc>
                <a:spcPct val="90000"/>
              </a:lnSpc>
              <a:spcBef>
                <a:spcPts val="600"/>
              </a:spcBef>
              <a:spcAft>
                <a:spcPts val="0"/>
              </a:spcAft>
              <a:buSzPts val="2000"/>
              <a:buFont typeface="Arial"/>
              <a:buNone/>
              <a:defRPr b="0" sz="2000">
                <a:solidFill>
                  <a:schemeClr val="lt1"/>
                </a:solidFill>
                <a:latin typeface="Arial"/>
                <a:ea typeface="Arial"/>
                <a:cs typeface="Arial"/>
                <a:sym typeface="Arial"/>
              </a:defRPr>
            </a:lvl1pPr>
            <a:lvl2pPr lvl="1" algn="l">
              <a:lnSpc>
                <a:spcPct val="90000"/>
              </a:lnSpc>
              <a:spcBef>
                <a:spcPts val="900"/>
              </a:spcBef>
              <a:spcAft>
                <a:spcPts val="0"/>
              </a:spcAft>
              <a:buSzPts val="1800"/>
              <a:buChar char="▪"/>
              <a:defRPr/>
            </a:lvl2pPr>
            <a:lvl3pPr lvl="2" algn="l">
              <a:lnSpc>
                <a:spcPct val="90000"/>
              </a:lnSpc>
              <a:spcBef>
                <a:spcPts val="900"/>
              </a:spcBef>
              <a:spcAft>
                <a:spcPts val="0"/>
              </a:spcAft>
              <a:buSzPts val="1800"/>
              <a:buChar char="▪"/>
              <a:defRPr/>
            </a:lvl3pPr>
            <a:lvl4pPr lvl="3" algn="l">
              <a:spcBef>
                <a:spcPts val="900"/>
              </a:spcBef>
              <a:spcAft>
                <a:spcPts val="0"/>
              </a:spcAft>
              <a:buClr>
                <a:schemeClr val="dk2"/>
              </a:buClr>
              <a:buSzPts val="1800"/>
              <a:buChar char="–"/>
              <a:defRPr/>
            </a:lvl4pPr>
            <a:lvl5pPr lvl="4" algn="l">
              <a:spcBef>
                <a:spcPts val="360"/>
              </a:spcBef>
              <a:spcAft>
                <a:spcPts val="0"/>
              </a:spcAft>
              <a:buClr>
                <a:schemeClr val="dk2"/>
              </a:buClr>
              <a:buSzPts val="1800"/>
              <a:buChar char="»"/>
              <a:defRPr/>
            </a:lvl5pPr>
            <a:lvl6pPr lvl="5" algn="l">
              <a:spcBef>
                <a:spcPts val="360"/>
              </a:spcBef>
              <a:spcAft>
                <a:spcPts val="0"/>
              </a:spcAft>
              <a:buClr>
                <a:schemeClr val="dk2"/>
              </a:buClr>
              <a:buSzPts val="1800"/>
              <a:buChar char="»"/>
              <a:defRPr/>
            </a:lvl6pPr>
            <a:lvl7pPr lvl="6" algn="l">
              <a:spcBef>
                <a:spcPts val="360"/>
              </a:spcBef>
              <a:spcAft>
                <a:spcPts val="0"/>
              </a:spcAft>
              <a:buClr>
                <a:schemeClr val="dk2"/>
              </a:buClr>
              <a:buSzPts val="1800"/>
              <a:buChar char="»"/>
              <a:defRPr/>
            </a:lvl7pPr>
            <a:lvl8pPr lvl="7" algn="l">
              <a:spcBef>
                <a:spcPts val="360"/>
              </a:spcBef>
              <a:spcAft>
                <a:spcPts val="0"/>
              </a:spcAft>
              <a:buClr>
                <a:schemeClr val="dk2"/>
              </a:buClr>
              <a:buSzPts val="1800"/>
              <a:buChar char="»"/>
              <a:defRPr/>
            </a:lvl8pPr>
            <a:lvl9pPr lvl="8" algn="l">
              <a:spcBef>
                <a:spcPts val="360"/>
              </a:spcBef>
              <a:spcAft>
                <a:spcPts val="0"/>
              </a:spcAft>
              <a:buClr>
                <a:schemeClr val="dk2"/>
              </a:buClr>
              <a:buSzPts val="1800"/>
              <a:buChar char="»"/>
              <a:defRPr/>
            </a:lvl9pPr>
          </a:lstStyle>
          <a:p/>
        </p:txBody>
      </p:sp>
      <p:sp>
        <p:nvSpPr>
          <p:cNvPr id="19" name="Google Shape;19;p44"/>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b="0" sz="5200" cap="none">
                <a:solidFill>
                  <a:schemeClr val="lt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20" name="Google Shape;20;p44"/>
          <p:cNvGrpSpPr/>
          <p:nvPr/>
        </p:nvGrpSpPr>
        <p:grpSpPr>
          <a:xfrm>
            <a:off x="-28075" y="0"/>
            <a:ext cx="187005" cy="6172200"/>
            <a:chOff x="311342" y="0"/>
            <a:chExt cx="401443" cy="6172200"/>
          </a:xfrm>
        </p:grpSpPr>
        <p:sp>
          <p:nvSpPr>
            <p:cNvPr id="21" name="Google Shape;21;p44"/>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2" name="Google Shape;22;p44"/>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23" name="Google Shape;23;p44"/>
          <p:cNvPicPr preferRelativeResize="0"/>
          <p:nvPr/>
        </p:nvPicPr>
        <p:blipFill rotWithShape="1">
          <a:blip r:embed="rId3">
            <a:alphaModFix/>
          </a:blip>
          <a:srcRect b="0" l="0" r="0" t="0"/>
          <a:stretch/>
        </p:blipFill>
        <p:spPr>
          <a:xfrm>
            <a:off x="568551" y="5405553"/>
            <a:ext cx="1661097" cy="447845"/>
          </a:xfrm>
          <a:prstGeom prst="rect">
            <a:avLst/>
          </a:prstGeom>
          <a:noFill/>
          <a:ln>
            <a:noFill/>
          </a:ln>
        </p:spPr>
      </p:pic>
      <p:sp>
        <p:nvSpPr>
          <p:cNvPr id="24" name="Google Shape;24;p44"/>
          <p:cNvSpPr/>
          <p:nvPr/>
        </p:nvSpPr>
        <p:spPr>
          <a:xfrm>
            <a:off x="5301049" y="5941368"/>
            <a:ext cx="6184556"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900" u="none" cap="none" strike="noStrike">
                <a:solidFill>
                  <a:schemeClr val="lt1"/>
                </a:solidFill>
                <a:latin typeface="Calibri"/>
                <a:ea typeface="Calibri"/>
                <a:cs typeface="Calibri"/>
                <a:sym typeface="Calibri"/>
              </a:rPr>
              <a:t>This material is released by NVIDIA Corporation under the Creative Commons Attribution 4.0 International (CC BY 4.0)</a:t>
            </a:r>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Content">
  <p:cSld name="Title, Subtitle, and Content">
    <p:spTree>
      <p:nvGrpSpPr>
        <p:cNvPr id="25" name="Shape 25"/>
        <p:cNvGrpSpPr/>
        <p:nvPr/>
      </p:nvGrpSpPr>
      <p:grpSpPr>
        <a:xfrm>
          <a:off x="0" y="0"/>
          <a:ext cx="0" cy="0"/>
          <a:chOff x="0" y="0"/>
          <a:chExt cx="0" cy="0"/>
        </a:xfrm>
      </p:grpSpPr>
      <p:sp>
        <p:nvSpPr>
          <p:cNvPr id="26" name="Google Shape;26;p4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b="0">
                <a:solidFill>
                  <a:schemeClr val="dk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5"/>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lvl1pPr indent="-355600" lvl="0" marL="457200" algn="l">
              <a:lnSpc>
                <a:spcPct val="90000"/>
              </a:lnSpc>
              <a:spcBef>
                <a:spcPts val="900"/>
              </a:spcBef>
              <a:spcAft>
                <a:spcPts val="0"/>
              </a:spcAft>
              <a:buClr>
                <a:srgbClr val="868686"/>
              </a:buClr>
              <a:buSzPts val="2000"/>
              <a:buFont typeface="Noto Sans Symbols"/>
              <a:buChar char="▪"/>
              <a:defRPr sz="2000">
                <a:solidFill>
                  <a:schemeClr val="dk2"/>
                </a:solidFill>
                <a:latin typeface="Arial"/>
                <a:ea typeface="Arial"/>
                <a:cs typeface="Arial"/>
                <a:sym typeface="Arial"/>
              </a:defRPr>
            </a:lvl1pPr>
            <a:lvl2pPr indent="-355600" lvl="1" marL="914400" algn="l">
              <a:lnSpc>
                <a:spcPct val="90000"/>
              </a:lnSpc>
              <a:spcBef>
                <a:spcPts val="900"/>
              </a:spcBef>
              <a:spcAft>
                <a:spcPts val="0"/>
              </a:spcAft>
              <a:buClr>
                <a:srgbClr val="868686"/>
              </a:buClr>
              <a:buSzPts val="2000"/>
              <a:buFont typeface="Noto Sans Symbols"/>
              <a:buChar char="▪"/>
              <a:defRPr sz="2000">
                <a:solidFill>
                  <a:schemeClr val="dk2"/>
                </a:solidFill>
                <a:latin typeface="Arial"/>
                <a:ea typeface="Arial"/>
                <a:cs typeface="Arial"/>
                <a:sym typeface="Arial"/>
              </a:defRPr>
            </a:lvl2pPr>
            <a:lvl3pPr indent="-355600" lvl="2" marL="1371600" algn="l">
              <a:lnSpc>
                <a:spcPct val="90000"/>
              </a:lnSpc>
              <a:spcBef>
                <a:spcPts val="900"/>
              </a:spcBef>
              <a:spcAft>
                <a:spcPts val="0"/>
              </a:spcAft>
              <a:buClr>
                <a:srgbClr val="868686"/>
              </a:buClr>
              <a:buSzPts val="2000"/>
              <a:buFont typeface="Noto Sans Symbols"/>
              <a:buChar char="▪"/>
              <a:defRPr sz="2000">
                <a:solidFill>
                  <a:schemeClr val="dk2"/>
                </a:solidFill>
                <a:latin typeface="Arial"/>
                <a:ea typeface="Arial"/>
                <a:cs typeface="Arial"/>
                <a:sym typeface="Arial"/>
              </a:defRPr>
            </a:lvl3pPr>
            <a:lvl4pPr indent="-342900" lvl="3" marL="1828800" algn="l">
              <a:spcBef>
                <a:spcPts val="900"/>
              </a:spcBef>
              <a:spcAft>
                <a:spcPts val="0"/>
              </a:spcAft>
              <a:buClr>
                <a:schemeClr val="dk1"/>
              </a:buClr>
              <a:buSzPts val="1800"/>
              <a:buFont typeface="Noto Sans Symbols"/>
              <a:buChar char="▪"/>
              <a:defRPr sz="1800">
                <a:solidFill>
                  <a:schemeClr val="lt1"/>
                </a:solidFill>
              </a:defRPr>
            </a:lvl4pPr>
            <a:lvl5pPr indent="-355600" lvl="4" marL="2286000" algn="l">
              <a:spcBef>
                <a:spcPts val="400"/>
              </a:spcBef>
              <a:spcAft>
                <a:spcPts val="0"/>
              </a:spcAft>
              <a:buClr>
                <a:schemeClr val="dk1"/>
              </a:buClr>
              <a:buSzPts val="2000"/>
              <a:buFont typeface="Noto Sans Symbols"/>
              <a:buChar char="▪"/>
              <a:defRPr>
                <a:solidFill>
                  <a:schemeClr val="lt1"/>
                </a:solidFill>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
        <p:nvSpPr>
          <p:cNvPr id="28" name="Google Shape;28;p4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900"/>
              </a:spcBef>
              <a:spcAft>
                <a:spcPts val="0"/>
              </a:spcAft>
              <a:buSzPts val="2400"/>
              <a:buFont typeface="Arial"/>
              <a:buNone/>
              <a:defRPr b="0" sz="2400">
                <a:solidFill>
                  <a:schemeClr val="lt2"/>
                </a:solidFill>
                <a:latin typeface="Arial"/>
                <a:ea typeface="Arial"/>
                <a:cs typeface="Arial"/>
                <a:sym typeface="Arial"/>
              </a:defRPr>
            </a:lvl1pPr>
            <a:lvl2pPr indent="-228600" lvl="1" marL="9144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indent="-228600" lvl="2" marL="1371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indent="-228600" lvl="3" marL="18288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indent="-228600" lvl="4" marL="22860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grpSp>
        <p:nvGrpSpPr>
          <p:cNvPr id="29" name="Google Shape;29;p45"/>
          <p:cNvGrpSpPr/>
          <p:nvPr/>
        </p:nvGrpSpPr>
        <p:grpSpPr>
          <a:xfrm>
            <a:off x="-28075" y="0"/>
            <a:ext cx="187005" cy="6172200"/>
            <a:chOff x="311342" y="0"/>
            <a:chExt cx="401443" cy="6172200"/>
          </a:xfrm>
        </p:grpSpPr>
        <p:sp>
          <p:nvSpPr>
            <p:cNvPr id="30" name="Google Shape;30;p45"/>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1" name="Google Shape;31;p45"/>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 Blue">
  <p:cSld name="Transition - Blue">
    <p:spTree>
      <p:nvGrpSpPr>
        <p:cNvPr id="32" name="Shape 32"/>
        <p:cNvGrpSpPr/>
        <p:nvPr/>
      </p:nvGrpSpPr>
      <p:grpSpPr>
        <a:xfrm>
          <a:off x="0" y="0"/>
          <a:ext cx="0" cy="0"/>
          <a:chOff x="0" y="0"/>
          <a:chExt cx="0" cy="0"/>
        </a:xfrm>
      </p:grpSpPr>
      <p:sp>
        <p:nvSpPr>
          <p:cNvPr id="33" name="Google Shape;33;p46"/>
          <p:cNvSpPr/>
          <p:nvPr/>
        </p:nvSpPr>
        <p:spPr>
          <a:xfrm>
            <a:off x="0" y="0"/>
            <a:ext cx="10972800" cy="534640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4" name="Google Shape;34;p46"/>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35" name="Google Shape;35;p46"/>
          <p:cNvGrpSpPr/>
          <p:nvPr/>
        </p:nvGrpSpPr>
        <p:grpSpPr>
          <a:xfrm>
            <a:off x="-28075" y="0"/>
            <a:ext cx="187005" cy="6172200"/>
            <a:chOff x="311342" y="0"/>
            <a:chExt cx="401443" cy="6172200"/>
          </a:xfrm>
        </p:grpSpPr>
        <p:sp>
          <p:nvSpPr>
            <p:cNvPr id="36" name="Google Shape;36;p46"/>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7" name="Google Shape;37;p46"/>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hotograph">
  <p:cSld name="Content with Photograph">
    <p:spTree>
      <p:nvGrpSpPr>
        <p:cNvPr id="38" name="Shape 38"/>
        <p:cNvGrpSpPr/>
        <p:nvPr/>
      </p:nvGrpSpPr>
      <p:grpSpPr>
        <a:xfrm>
          <a:off x="0" y="0"/>
          <a:ext cx="0" cy="0"/>
          <a:chOff x="0" y="0"/>
          <a:chExt cx="0" cy="0"/>
        </a:xfrm>
      </p:grpSpPr>
      <p:sp>
        <p:nvSpPr>
          <p:cNvPr id="39" name="Google Shape;39;p47"/>
          <p:cNvSpPr txBox="1"/>
          <p:nvPr>
            <p:ph type="title"/>
          </p:nvPr>
        </p:nvSpPr>
        <p:spPr>
          <a:xfrm>
            <a:off x="476791" y="633526"/>
            <a:ext cx="5922117" cy="61863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47"/>
          <p:cNvSpPr txBox="1"/>
          <p:nvPr>
            <p:ph idx="1" type="body"/>
          </p:nvPr>
        </p:nvSpPr>
        <p:spPr>
          <a:xfrm>
            <a:off x="512064" y="2103035"/>
            <a:ext cx="5905833" cy="369375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900"/>
              </a:spcBef>
              <a:spcAft>
                <a:spcPts val="0"/>
              </a:spcAft>
              <a:buClr>
                <a:schemeClr val="dk1"/>
              </a:buClr>
              <a:buSzPts val="2000"/>
              <a:buFont typeface="Arial"/>
              <a:buNone/>
              <a:defRPr sz="2000">
                <a:solidFill>
                  <a:schemeClr val="dk2"/>
                </a:solidFill>
              </a:defRPr>
            </a:lvl1pPr>
            <a:lvl2pPr indent="-228600" lvl="1" marL="914400" algn="l">
              <a:lnSpc>
                <a:spcPct val="90000"/>
              </a:lnSpc>
              <a:spcBef>
                <a:spcPts val="900"/>
              </a:spcBef>
              <a:spcAft>
                <a:spcPts val="0"/>
              </a:spcAft>
              <a:buClr>
                <a:schemeClr val="dk1"/>
              </a:buClr>
              <a:buSzPts val="1800"/>
              <a:buFont typeface="Arial"/>
              <a:buNone/>
              <a:defRPr sz="1800">
                <a:solidFill>
                  <a:schemeClr val="dk2"/>
                </a:solidFill>
              </a:defRPr>
            </a:lvl2pPr>
            <a:lvl3pPr indent="-228600" lvl="2" marL="1371600" algn="l">
              <a:lnSpc>
                <a:spcPct val="90000"/>
              </a:lnSpc>
              <a:spcBef>
                <a:spcPts val="900"/>
              </a:spcBef>
              <a:spcAft>
                <a:spcPts val="0"/>
              </a:spcAft>
              <a:buClr>
                <a:schemeClr val="dk1"/>
              </a:buClr>
              <a:buSzPts val="1800"/>
              <a:buFont typeface="Arial"/>
              <a:buNone/>
              <a:defRPr sz="1800">
                <a:solidFill>
                  <a:schemeClr val="dk2"/>
                </a:solidFill>
              </a:defRPr>
            </a:lvl3pPr>
            <a:lvl4pPr indent="-342900" lvl="3" marL="1828800" algn="l">
              <a:spcBef>
                <a:spcPts val="900"/>
              </a:spcBef>
              <a:spcAft>
                <a:spcPts val="0"/>
              </a:spcAft>
              <a:buClr>
                <a:schemeClr val="dk1"/>
              </a:buClr>
              <a:buSzPts val="1800"/>
              <a:buFont typeface="Noto Sans Symbols"/>
              <a:buChar char="▪"/>
              <a:defRPr sz="1800">
                <a:solidFill>
                  <a:schemeClr val="lt1"/>
                </a:solidFill>
              </a:defRPr>
            </a:lvl4pPr>
            <a:lvl5pPr indent="-355600" lvl="4" marL="2286000" algn="l">
              <a:spcBef>
                <a:spcPts val="400"/>
              </a:spcBef>
              <a:spcAft>
                <a:spcPts val="0"/>
              </a:spcAft>
              <a:buClr>
                <a:schemeClr val="dk1"/>
              </a:buClr>
              <a:buSzPts val="2000"/>
              <a:buFont typeface="Noto Sans Symbols"/>
              <a:buChar char="▪"/>
              <a:defRPr>
                <a:solidFill>
                  <a:schemeClr val="lt1"/>
                </a:solidFill>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
        <p:nvSpPr>
          <p:cNvPr id="41" name="Google Shape;41;p47"/>
          <p:cNvSpPr txBox="1"/>
          <p:nvPr>
            <p:ph idx="2" type="body"/>
          </p:nvPr>
        </p:nvSpPr>
        <p:spPr>
          <a:xfrm>
            <a:off x="476791" y="1183333"/>
            <a:ext cx="5922117" cy="5254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900"/>
              </a:spcBef>
              <a:spcAft>
                <a:spcPts val="0"/>
              </a:spcAft>
              <a:buSzPts val="2400"/>
              <a:buFont typeface="Trebuchet MS"/>
              <a:buNone/>
              <a:defRPr b="0" sz="2400">
                <a:solidFill>
                  <a:schemeClr val="lt2"/>
                </a:solidFill>
                <a:latin typeface="Trebuchet MS"/>
                <a:ea typeface="Trebuchet MS"/>
                <a:cs typeface="Trebuchet MS"/>
                <a:sym typeface="Trebuchet MS"/>
              </a:defRPr>
            </a:lvl1pPr>
            <a:lvl2pPr indent="-228600" lvl="1" marL="9144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indent="-228600" lvl="2" marL="1371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indent="-228600" lvl="3" marL="18288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indent="-228600" lvl="4" marL="22860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2" name="Shape 42"/>
        <p:cNvGrpSpPr/>
        <p:nvPr/>
      </p:nvGrpSpPr>
      <p:grpSpPr>
        <a:xfrm>
          <a:off x="0" y="0"/>
          <a:ext cx="0" cy="0"/>
          <a:chOff x="0" y="0"/>
          <a:chExt cx="0" cy="0"/>
        </a:xfrm>
      </p:grpSpPr>
      <p:sp>
        <p:nvSpPr>
          <p:cNvPr id="43" name="Google Shape;43;p48"/>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4" name="Shape 44"/>
        <p:cNvGrpSpPr/>
        <p:nvPr/>
      </p:nvGrpSpPr>
      <p:grpSpPr>
        <a:xfrm>
          <a:off x="0" y="0"/>
          <a:ext cx="0" cy="0"/>
          <a:chOff x="0" y="0"/>
          <a:chExt cx="0" cy="0"/>
        </a:xfrm>
      </p:grpSpPr>
      <p:sp>
        <p:nvSpPr>
          <p:cNvPr id="45" name="Google Shape;45;p49"/>
          <p:cNvSpPr txBox="1"/>
          <p:nvPr>
            <p:ph type="title"/>
          </p:nvPr>
        </p:nvSpPr>
        <p:spPr>
          <a:xfrm>
            <a:off x="421036" y="653532"/>
            <a:ext cx="9973315" cy="59093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49"/>
          <p:cNvSpPr txBox="1"/>
          <p:nvPr>
            <p:ph idx="1" type="body"/>
          </p:nvPr>
        </p:nvSpPr>
        <p:spPr>
          <a:xfrm>
            <a:off x="437392" y="2105237"/>
            <a:ext cx="9948931" cy="3908047"/>
          </a:xfrm>
          <a:prstGeom prst="rect">
            <a:avLst/>
          </a:prstGeom>
          <a:noFill/>
          <a:ln>
            <a:noFill/>
          </a:ln>
        </p:spPr>
        <p:txBody>
          <a:bodyPr anchorCtr="0" anchor="t" bIns="45700" lIns="91425" spcFirstLastPara="1" rIns="91425" wrap="square" tIns="45700">
            <a:noAutofit/>
          </a:bodyPr>
          <a:lstStyle>
            <a:lvl1pPr indent="-355600" lvl="0" marL="457200" algn="l">
              <a:lnSpc>
                <a:spcPct val="90000"/>
              </a:lnSpc>
              <a:spcBef>
                <a:spcPts val="900"/>
              </a:spcBef>
              <a:spcAft>
                <a:spcPts val="0"/>
              </a:spcAft>
              <a:buSzPts val="2000"/>
              <a:buFont typeface="Arial"/>
              <a:buChar char="•"/>
              <a:defRPr/>
            </a:lvl1pPr>
            <a:lvl2pPr indent="-355600" lvl="1" marL="914400" algn="l">
              <a:lnSpc>
                <a:spcPct val="90000"/>
              </a:lnSpc>
              <a:spcBef>
                <a:spcPts val="900"/>
              </a:spcBef>
              <a:spcAft>
                <a:spcPts val="0"/>
              </a:spcAft>
              <a:buSzPts val="2000"/>
              <a:buFont typeface="Arial"/>
              <a:buChar char="•"/>
              <a:defRPr/>
            </a:lvl2pPr>
            <a:lvl3pPr indent="-342900" lvl="2" marL="1371600" algn="l">
              <a:lnSpc>
                <a:spcPct val="90000"/>
              </a:lnSpc>
              <a:spcBef>
                <a:spcPts val="900"/>
              </a:spcBef>
              <a:spcAft>
                <a:spcPts val="0"/>
              </a:spcAft>
              <a:buSzPts val="1800"/>
              <a:buFont typeface="Arial"/>
              <a:buChar char="•"/>
              <a:defRPr sz="1800"/>
            </a:lvl3pPr>
            <a:lvl4pPr indent="-342900" lvl="3" marL="1828800" algn="l">
              <a:spcBef>
                <a:spcPts val="900"/>
              </a:spcBef>
              <a:spcAft>
                <a:spcPts val="0"/>
              </a:spcAft>
              <a:buClr>
                <a:schemeClr val="lt1"/>
              </a:buClr>
              <a:buSzPts val="1800"/>
              <a:buFont typeface="Trebuchet MS"/>
              <a:buChar char="–"/>
              <a:defRPr sz="1800">
                <a:solidFill>
                  <a:schemeClr val="lt1"/>
                </a:solidFill>
                <a:latin typeface="Trebuchet MS"/>
                <a:ea typeface="Trebuchet MS"/>
                <a:cs typeface="Trebuchet MS"/>
                <a:sym typeface="Trebuchet MS"/>
              </a:defRPr>
            </a:lvl4pPr>
            <a:lvl5pPr indent="-342900" lvl="4" marL="2286000" algn="l">
              <a:spcBef>
                <a:spcPts val="360"/>
              </a:spcBef>
              <a:spcAft>
                <a:spcPts val="0"/>
              </a:spcAft>
              <a:buClr>
                <a:schemeClr val="lt1"/>
              </a:buClr>
              <a:buSzPts val="1800"/>
              <a:buFont typeface="Trebuchet MS"/>
              <a:buChar char="»"/>
              <a:defRPr sz="1800">
                <a:solidFill>
                  <a:schemeClr val="lt1"/>
                </a:solidFill>
                <a:latin typeface="Trebuchet MS"/>
                <a:ea typeface="Trebuchet MS"/>
                <a:cs typeface="Trebuchet MS"/>
                <a:sym typeface="Trebuchet MS"/>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Quote slide">
    <p:spTree>
      <p:nvGrpSpPr>
        <p:cNvPr id="47" name="Shape 47"/>
        <p:cNvGrpSpPr/>
        <p:nvPr/>
      </p:nvGrpSpPr>
      <p:grpSpPr>
        <a:xfrm>
          <a:off x="0" y="0"/>
          <a:ext cx="0" cy="0"/>
          <a:chOff x="0" y="0"/>
          <a:chExt cx="0" cy="0"/>
        </a:xfrm>
      </p:grpSpPr>
      <p:sp>
        <p:nvSpPr>
          <p:cNvPr id="48" name="Google Shape;48;p50"/>
          <p:cNvSpPr/>
          <p:nvPr/>
        </p:nvSpPr>
        <p:spPr>
          <a:xfrm>
            <a:off x="160020" y="2165063"/>
            <a:ext cx="10812780" cy="318134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9" name="Google Shape;49;p50"/>
          <p:cNvSpPr txBox="1"/>
          <p:nvPr>
            <p:ph idx="1" type="body"/>
          </p:nvPr>
        </p:nvSpPr>
        <p:spPr>
          <a:xfrm>
            <a:off x="1685408" y="3026024"/>
            <a:ext cx="8805227" cy="62476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900"/>
              </a:spcBef>
              <a:spcAft>
                <a:spcPts val="0"/>
              </a:spcAft>
              <a:buClr>
                <a:schemeClr val="dk1"/>
              </a:buClr>
              <a:buSzPts val="2800"/>
              <a:buFont typeface="Arial"/>
              <a:buNone/>
              <a:defRPr sz="2800">
                <a:solidFill>
                  <a:schemeClr val="lt1"/>
                </a:solidFill>
              </a:defRPr>
            </a:lvl1pPr>
            <a:lvl2pPr indent="-228600" lvl="1" marL="914400" algn="l">
              <a:lnSpc>
                <a:spcPct val="90000"/>
              </a:lnSpc>
              <a:spcBef>
                <a:spcPts val="900"/>
              </a:spcBef>
              <a:spcAft>
                <a:spcPts val="0"/>
              </a:spcAft>
              <a:buClr>
                <a:schemeClr val="dk1"/>
              </a:buClr>
              <a:buSzPts val="2400"/>
              <a:buFont typeface="Arial"/>
              <a:buNone/>
              <a:defRPr sz="2400">
                <a:solidFill>
                  <a:schemeClr val="lt1"/>
                </a:solidFill>
              </a:defRPr>
            </a:lvl2pPr>
            <a:lvl3pPr indent="-228600" lvl="2" marL="1371600" algn="l">
              <a:lnSpc>
                <a:spcPct val="90000"/>
              </a:lnSpc>
              <a:spcBef>
                <a:spcPts val="900"/>
              </a:spcBef>
              <a:spcAft>
                <a:spcPts val="0"/>
              </a:spcAft>
              <a:buClr>
                <a:schemeClr val="dk1"/>
              </a:buClr>
              <a:buSzPts val="2400"/>
              <a:buFont typeface="Arial"/>
              <a:buNone/>
              <a:defRPr sz="2400">
                <a:solidFill>
                  <a:schemeClr val="lt1"/>
                </a:solidFill>
              </a:defRPr>
            </a:lvl3pPr>
            <a:lvl4pPr indent="-342900" lvl="3" marL="1828800" algn="l">
              <a:spcBef>
                <a:spcPts val="900"/>
              </a:spcBef>
              <a:spcAft>
                <a:spcPts val="0"/>
              </a:spcAft>
              <a:buClr>
                <a:schemeClr val="dk1"/>
              </a:buClr>
              <a:buSzPts val="1800"/>
              <a:buFont typeface="Noto Sans Symbols"/>
              <a:buChar char="▪"/>
              <a:defRPr sz="1800">
                <a:solidFill>
                  <a:schemeClr val="lt1"/>
                </a:solidFill>
              </a:defRPr>
            </a:lvl4pPr>
            <a:lvl5pPr indent="-355600" lvl="4" marL="2286000" algn="l">
              <a:spcBef>
                <a:spcPts val="400"/>
              </a:spcBef>
              <a:spcAft>
                <a:spcPts val="0"/>
              </a:spcAft>
              <a:buClr>
                <a:schemeClr val="dk1"/>
              </a:buClr>
              <a:buSzPts val="2000"/>
              <a:buFont typeface="Noto Sans Symbols"/>
              <a:buChar char="▪"/>
              <a:defRPr>
                <a:solidFill>
                  <a:schemeClr val="lt1"/>
                </a:solidFill>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
        <p:nvSpPr>
          <p:cNvPr id="50" name="Google Shape;50;p50"/>
          <p:cNvSpPr txBox="1"/>
          <p:nvPr>
            <p:ph idx="2" type="body"/>
          </p:nvPr>
        </p:nvSpPr>
        <p:spPr>
          <a:xfrm>
            <a:off x="1685408" y="4039406"/>
            <a:ext cx="8805227" cy="5254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900"/>
              </a:spcBef>
              <a:spcAft>
                <a:spcPts val="0"/>
              </a:spcAft>
              <a:buSzPts val="1800"/>
              <a:buFont typeface="Arial"/>
              <a:buNone/>
              <a:defRPr b="0" sz="1800">
                <a:solidFill>
                  <a:schemeClr val="lt1"/>
                </a:solidFill>
                <a:latin typeface="Arial"/>
                <a:ea typeface="Arial"/>
                <a:cs typeface="Arial"/>
                <a:sym typeface="Arial"/>
              </a:defRPr>
            </a:lvl1pPr>
            <a:lvl2pPr indent="-228600" lvl="1" marL="9144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2pPr>
            <a:lvl3pPr indent="-228600" lvl="2" marL="1371600" algn="ctr">
              <a:lnSpc>
                <a:spcPct val="90000"/>
              </a:lnSpc>
              <a:spcBef>
                <a:spcPts val="900"/>
              </a:spcBef>
              <a:spcAft>
                <a:spcPts val="0"/>
              </a:spcAft>
              <a:buSzPts val="2800"/>
              <a:buFont typeface="Trebuchet MS"/>
              <a:buNone/>
              <a:defRPr sz="2800">
                <a:solidFill>
                  <a:schemeClr val="lt2"/>
                </a:solidFill>
                <a:latin typeface="Trebuchet MS"/>
                <a:ea typeface="Trebuchet MS"/>
                <a:cs typeface="Trebuchet MS"/>
                <a:sym typeface="Trebuchet MS"/>
              </a:defRPr>
            </a:lvl3pPr>
            <a:lvl4pPr indent="-228600" lvl="3" marL="1828800" algn="ctr">
              <a:spcBef>
                <a:spcPts val="90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4pPr>
            <a:lvl5pPr indent="-228600" lvl="4" marL="2286000" algn="ctr">
              <a:spcBef>
                <a:spcPts val="560"/>
              </a:spcBef>
              <a:spcAft>
                <a:spcPts val="0"/>
              </a:spcAft>
              <a:buClr>
                <a:schemeClr val="lt2"/>
              </a:buClr>
              <a:buSzPts val="2800"/>
              <a:buFont typeface="Trebuchet MS"/>
              <a:buNone/>
              <a:defRPr sz="2800">
                <a:solidFill>
                  <a:schemeClr val="lt2"/>
                </a:solidFill>
                <a:latin typeface="Trebuchet MS"/>
                <a:ea typeface="Trebuchet MS"/>
                <a:cs typeface="Trebuchet MS"/>
                <a:sym typeface="Trebuchet MS"/>
              </a:defRPr>
            </a:lvl5pPr>
            <a:lvl6pPr indent="-342900" lvl="5" marL="2743200" algn="l">
              <a:spcBef>
                <a:spcPts val="360"/>
              </a:spcBef>
              <a:spcAft>
                <a:spcPts val="0"/>
              </a:spcAft>
              <a:buClr>
                <a:schemeClr val="dk2"/>
              </a:buClr>
              <a:buSzPts val="1800"/>
              <a:buChar char="»"/>
              <a:defRPr/>
            </a:lvl6pPr>
            <a:lvl7pPr indent="-342900" lvl="6" marL="3200400" algn="l">
              <a:spcBef>
                <a:spcPts val="360"/>
              </a:spcBef>
              <a:spcAft>
                <a:spcPts val="0"/>
              </a:spcAft>
              <a:buClr>
                <a:schemeClr val="dk2"/>
              </a:buClr>
              <a:buSzPts val="1800"/>
              <a:buChar char="»"/>
              <a:defRPr/>
            </a:lvl7pPr>
            <a:lvl8pPr indent="-342900" lvl="7" marL="3657600" algn="l">
              <a:spcBef>
                <a:spcPts val="360"/>
              </a:spcBef>
              <a:spcAft>
                <a:spcPts val="0"/>
              </a:spcAft>
              <a:buClr>
                <a:schemeClr val="dk2"/>
              </a:buClr>
              <a:buSzPts val="1800"/>
              <a:buChar char="»"/>
              <a:defRPr/>
            </a:lvl8pPr>
            <a:lvl9pPr indent="-342900" lvl="8" marL="4114800" algn="l">
              <a:spcBef>
                <a:spcPts val="360"/>
              </a:spcBef>
              <a:spcAft>
                <a:spcPts val="0"/>
              </a:spcAft>
              <a:buClr>
                <a:schemeClr val="dk2"/>
              </a:buClr>
              <a:buSzPts val="1800"/>
              <a:buChar char="»"/>
              <a:defRPr/>
            </a:lvl9pPr>
          </a:lstStyle>
          <a:p/>
        </p:txBody>
      </p:sp>
      <p:sp>
        <p:nvSpPr>
          <p:cNvPr id="51" name="Google Shape;51;p50"/>
          <p:cNvSpPr/>
          <p:nvPr/>
        </p:nvSpPr>
        <p:spPr>
          <a:xfrm>
            <a:off x="39303" y="1274332"/>
            <a:ext cx="1603324" cy="14750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9900" cap="none">
                <a:solidFill>
                  <a:schemeClr val="lt2"/>
                </a:solidFill>
                <a:latin typeface="Arial"/>
                <a:ea typeface="Arial"/>
                <a:cs typeface="Arial"/>
                <a:sym typeface="Arial"/>
              </a:rPr>
              <a:t>“</a:t>
            </a:r>
            <a:endParaRPr b="0" sz="19900" cap="none">
              <a:solidFill>
                <a:schemeClr val="lt2"/>
              </a:solidFill>
              <a:latin typeface="Arial"/>
              <a:ea typeface="Arial"/>
              <a:cs typeface="Arial"/>
              <a:sym typeface="Arial"/>
            </a:endParaRPr>
          </a:p>
        </p:txBody>
      </p:sp>
      <p:sp>
        <p:nvSpPr>
          <p:cNvPr id="52" name="Google Shape;52;p50"/>
          <p:cNvSpPr/>
          <p:nvPr/>
        </p:nvSpPr>
        <p:spPr>
          <a:xfrm rot="10800000">
            <a:off x="9303106" y="4972804"/>
            <a:ext cx="1603324" cy="126402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9900" cap="none">
                <a:solidFill>
                  <a:schemeClr val="lt2"/>
                </a:solidFill>
                <a:latin typeface="Arial"/>
                <a:ea typeface="Arial"/>
                <a:cs typeface="Arial"/>
                <a:sym typeface="Arial"/>
              </a:rPr>
              <a:t>“</a:t>
            </a:r>
            <a:endParaRPr b="0" sz="19900" cap="non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 name="Shape 8"/>
        <p:cNvGrpSpPr/>
        <p:nvPr/>
      </p:nvGrpSpPr>
      <p:grpSpPr>
        <a:xfrm>
          <a:off x="0" y="0"/>
          <a:ext cx="0" cy="0"/>
          <a:chOff x="0" y="0"/>
          <a:chExt cx="0" cy="0"/>
        </a:xfrm>
      </p:grpSpPr>
      <p:sp>
        <p:nvSpPr>
          <p:cNvPr id="9" name="Google Shape;9;p43"/>
          <p:cNvSpPr txBox="1"/>
          <p:nvPr>
            <p:ph type="title"/>
          </p:nvPr>
        </p:nvSpPr>
        <p:spPr>
          <a:xfrm>
            <a:off x="421036" y="653532"/>
            <a:ext cx="9973315"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10" name="Google Shape;10;p43"/>
          <p:cNvSpPr txBox="1"/>
          <p:nvPr>
            <p:ph idx="1" type="body"/>
          </p:nvPr>
        </p:nvSpPr>
        <p:spPr>
          <a:xfrm>
            <a:off x="437392" y="2105237"/>
            <a:ext cx="9948931" cy="3908047"/>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55600" lvl="2" marL="13716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indent="-355600" lvl="3" marL="1828800" marR="0" rtl="0" algn="l">
              <a:spcBef>
                <a:spcPts val="9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4pPr>
            <a:lvl5pPr indent="-355600" lvl="4" marL="22860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grpSp>
        <p:nvGrpSpPr>
          <p:cNvPr id="11" name="Google Shape;11;p43"/>
          <p:cNvGrpSpPr/>
          <p:nvPr/>
        </p:nvGrpSpPr>
        <p:grpSpPr>
          <a:xfrm>
            <a:off x="-28075" y="0"/>
            <a:ext cx="187005" cy="6172200"/>
            <a:chOff x="311342" y="0"/>
            <a:chExt cx="401443" cy="6172200"/>
          </a:xfrm>
        </p:grpSpPr>
        <p:sp>
          <p:nvSpPr>
            <p:cNvPr id="12" name="Google Shape;12;p43"/>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 name="Google Shape;13;p43"/>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14" name="Google Shape;14;p43"/>
          <p:cNvPicPr preferRelativeResize="0"/>
          <p:nvPr/>
        </p:nvPicPr>
        <p:blipFill rotWithShape="1">
          <a:blip r:embed="rId1">
            <a:alphaModFix/>
          </a:blip>
          <a:srcRect b="0" l="0" r="0" t="0"/>
          <a:stretch/>
        </p:blipFill>
        <p:spPr>
          <a:xfrm>
            <a:off x="496574" y="5769221"/>
            <a:ext cx="770828" cy="207821"/>
          </a:xfrm>
          <a:prstGeom prst="rect">
            <a:avLst/>
          </a:prstGeom>
          <a:noFill/>
          <a:ln>
            <a:noFill/>
          </a:ln>
        </p:spPr>
      </p:pic>
      <p:sp>
        <p:nvSpPr>
          <p:cNvPr id="15" name="Google Shape;15;p43"/>
          <p:cNvSpPr/>
          <p:nvPr/>
        </p:nvSpPr>
        <p:spPr>
          <a:xfrm>
            <a:off x="5301049" y="5941368"/>
            <a:ext cx="6184556"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900" u="none" cap="none" strike="noStrike">
                <a:solidFill>
                  <a:schemeClr val="dk2"/>
                </a:solidFill>
                <a:latin typeface="Calibri"/>
                <a:ea typeface="Calibri"/>
                <a:cs typeface="Calibri"/>
                <a:sym typeface="Calibri"/>
              </a:rPr>
              <a:t>This material is released by NVIDIA Corporation under the Creative Commons Attribution 4.0 International (CC BY 4.0)</a:t>
            </a:r>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2.png"/><Relationship Id="rId4" Type="http://schemas.openxmlformats.org/officeDocument/2006/relationships/hyperlink" Target="https://youtu.be/Pcc3O6h-YPE" TargetMode="External"/><Relationship Id="rId5" Type="http://schemas.openxmlformats.org/officeDocument/2006/relationships/hyperlink" Target="https://youtu.be/atXtVCHq8iw" TargetMode="External"/><Relationship Id="rId6" Type="http://schemas.openxmlformats.org/officeDocument/2006/relationships/hyperlink" Target="https://github.com/OpenACCUserGroup/openacc-users-group/tree/master/Contributed_Sample_Codes/Tutorial1/solver" TargetMode="External"/><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ph idx="1" type="subTitle"/>
          </p:nvPr>
        </p:nvSpPr>
        <p:spPr>
          <a:xfrm>
            <a:off x="433639" y="2349988"/>
            <a:ext cx="8972550" cy="369332"/>
          </a:xfrm>
          <a:prstGeom prst="rect">
            <a:avLst/>
          </a:prstGeom>
          <a:noFill/>
          <a:ln>
            <a:noFill/>
          </a:ln>
        </p:spPr>
        <p:txBody>
          <a:bodyPr anchorCtr="0" anchor="t" bIns="45700" lIns="91425" spcFirstLastPara="1" rIns="91425" wrap="square" tIns="45700">
            <a:spAutoFit/>
          </a:bodyPr>
          <a:lstStyle/>
          <a:p>
            <a:pPr indent="0" lvl="0" marL="0" rtl="0" algn="l">
              <a:lnSpc>
                <a:spcPct val="90000"/>
              </a:lnSpc>
              <a:spcBef>
                <a:spcPts val="0"/>
              </a:spcBef>
              <a:spcAft>
                <a:spcPts val="0"/>
              </a:spcAft>
              <a:buSzPts val="2000"/>
              <a:buFont typeface="Arial"/>
              <a:buNone/>
            </a:pPr>
            <a:r>
              <a:rPr lang="en-US"/>
              <a:t>Speaker, Date</a:t>
            </a:r>
            <a:endParaRPr/>
          </a:p>
          <a:p>
            <a:pPr indent="0" lvl="0" marL="0" rtl="0" algn="l">
              <a:lnSpc>
                <a:spcPct val="90000"/>
              </a:lnSpc>
              <a:spcBef>
                <a:spcPts val="900"/>
              </a:spcBef>
              <a:spcAft>
                <a:spcPts val="0"/>
              </a:spcAft>
              <a:buSzPts val="2000"/>
              <a:buFont typeface="Arial"/>
              <a:buNone/>
            </a:pPr>
            <a:r>
              <a:t/>
            </a:r>
            <a:endParaRPr/>
          </a:p>
        </p:txBody>
      </p:sp>
      <p:sp>
        <p:nvSpPr>
          <p:cNvPr id="59" name="Google Shape;59;p1"/>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MODULE FOUR:</a:t>
            </a:r>
            <a:br>
              <a:rPr lang="en-US"/>
            </a:br>
            <a:r>
              <a:rPr lang="en-US"/>
              <a:t>GPU PROGRAMMING</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1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973" name="Google Shape;973;p10"/>
          <p:cNvSpPr txBox="1"/>
          <p:nvPr>
            <p:ph idx="1" type="body"/>
          </p:nvPr>
        </p:nvSpPr>
        <p:spPr>
          <a:xfrm>
            <a:off x="436740" y="1905805"/>
            <a:ext cx="55875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When the target hardware is a GPU data will usually need to migrate between CPU and GPU memory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next lecture will discuss OpenACC data management, for now we’ll assume a unified Host/Accelerator memory</a:t>
            </a:r>
            <a:endParaRPr/>
          </a:p>
        </p:txBody>
      </p:sp>
      <p:sp>
        <p:nvSpPr>
          <p:cNvPr id="974" name="Google Shape;974;p1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Between the host and device</a:t>
            </a:r>
            <a:endParaRPr/>
          </a:p>
        </p:txBody>
      </p:sp>
      <p:sp>
        <p:nvSpPr>
          <p:cNvPr id="975" name="Google Shape;975;p10"/>
          <p:cNvSpPr/>
          <p:nvPr/>
        </p:nvSpPr>
        <p:spPr>
          <a:xfrm>
            <a:off x="6199829" y="1305165"/>
            <a:ext cx="4572000" cy="4572000"/>
          </a:xfrm>
          <a:prstGeom prst="rect">
            <a:avLst/>
          </a:prstGeom>
          <a:gradFill>
            <a:gsLst>
              <a:gs pos="0">
                <a:srgbClr val="404040"/>
              </a:gs>
              <a:gs pos="80000">
                <a:srgbClr val="606060"/>
              </a:gs>
              <a:gs pos="100000">
                <a:srgbClr val="B2B2B2"/>
              </a:gs>
            </a:gsLst>
            <a:lin ang="16200000" scaled="0"/>
          </a:gradFill>
          <a:ln>
            <a:noFill/>
          </a:ln>
          <a:effectLst>
            <a:outerShdw blurRad="40005" rotWithShape="0" algn="tl" dir="5400000" dist="22987">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76" name="Google Shape;976;p10"/>
          <p:cNvSpPr/>
          <p:nvPr/>
        </p:nvSpPr>
        <p:spPr>
          <a:xfrm>
            <a:off x="8795155" y="1736580"/>
            <a:ext cx="1689811" cy="2421760"/>
          </a:xfrm>
          <a:prstGeom prst="roundRect">
            <a:avLst>
              <a:gd fmla="val 9942" name="adj"/>
            </a:avLst>
          </a:prstGeom>
          <a:gradFill>
            <a:gsLst>
              <a:gs pos="0">
                <a:srgbClr val="588A00"/>
              </a:gs>
              <a:gs pos="1000">
                <a:srgbClr val="588A00"/>
              </a:gs>
              <a:gs pos="86000">
                <a:srgbClr val="76B900"/>
              </a:gs>
              <a:gs pos="100000">
                <a:srgbClr val="76B9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77" name="Google Shape;977;p10"/>
          <p:cNvSpPr/>
          <p:nvPr/>
        </p:nvSpPr>
        <p:spPr>
          <a:xfrm>
            <a:off x="9001519" y="4180091"/>
            <a:ext cx="1270022" cy="791827"/>
          </a:xfrm>
          <a:prstGeom prst="upDownArrow">
            <a:avLst>
              <a:gd fmla="val 64334" name="adj1"/>
              <a:gd fmla="val 24842" name="adj2"/>
            </a:avLst>
          </a:prstGeom>
          <a:solidFill>
            <a:srgbClr val="FFC000"/>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78" name="Google Shape;978;p10"/>
          <p:cNvSpPr/>
          <p:nvPr/>
        </p:nvSpPr>
        <p:spPr>
          <a:xfrm>
            <a:off x="6507595" y="1770795"/>
            <a:ext cx="1682750" cy="1311996"/>
          </a:xfrm>
          <a:prstGeom prst="roundRect">
            <a:avLst>
              <a:gd fmla="val 10916" name="adj"/>
            </a:avLst>
          </a:prstGeom>
          <a:gradFill>
            <a:gsLst>
              <a:gs pos="0">
                <a:srgbClr val="007CB4"/>
              </a:gs>
              <a:gs pos="1000">
                <a:srgbClr val="007CB4"/>
              </a:gs>
              <a:gs pos="100000">
                <a:srgbClr val="009CE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79" name="Google Shape;979;p10"/>
          <p:cNvSpPr/>
          <p:nvPr/>
        </p:nvSpPr>
        <p:spPr>
          <a:xfrm>
            <a:off x="6507595" y="3359016"/>
            <a:ext cx="1682750" cy="2115250"/>
          </a:xfrm>
          <a:prstGeom prst="roundRect">
            <a:avLst>
              <a:gd fmla="val 9194" name="adj"/>
            </a:avLst>
          </a:prstGeom>
          <a:gradFill>
            <a:gsLst>
              <a:gs pos="0">
                <a:srgbClr val="BF9000"/>
              </a:gs>
              <a:gs pos="1000">
                <a:srgbClr val="BF9000"/>
              </a:gs>
              <a:gs pos="80000">
                <a:srgbClr val="FFD966"/>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80" name="Google Shape;980;p10"/>
          <p:cNvSpPr txBox="1"/>
          <p:nvPr/>
        </p:nvSpPr>
        <p:spPr>
          <a:xfrm>
            <a:off x="6791338" y="3953580"/>
            <a:ext cx="1115266" cy="92332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63320A"/>
                </a:solidFill>
                <a:latin typeface="Arial"/>
                <a:ea typeface="Arial"/>
                <a:cs typeface="Arial"/>
                <a:sym typeface="Arial"/>
              </a:rPr>
              <a:t>High Capacity Memory</a:t>
            </a:r>
            <a:endParaRPr/>
          </a:p>
        </p:txBody>
      </p:sp>
      <p:sp>
        <p:nvSpPr>
          <p:cNvPr id="981" name="Google Shape;981;p10"/>
          <p:cNvSpPr/>
          <p:nvPr/>
        </p:nvSpPr>
        <p:spPr>
          <a:xfrm>
            <a:off x="6642741" y="2689091"/>
            <a:ext cx="1412460" cy="256560"/>
          </a:xfrm>
          <a:prstGeom prst="roundRect">
            <a:avLst>
              <a:gd fmla="val 16667" name="adj"/>
            </a:avLst>
          </a:prstGeom>
          <a:gradFill>
            <a:gsLst>
              <a:gs pos="0">
                <a:srgbClr val="BF9000"/>
              </a:gs>
              <a:gs pos="40000">
                <a:srgbClr val="BF9000"/>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82" name="Google Shape;982;p10"/>
          <p:cNvSpPr txBox="1"/>
          <p:nvPr/>
        </p:nvSpPr>
        <p:spPr>
          <a:xfrm>
            <a:off x="6759802" y="2688080"/>
            <a:ext cx="1178340" cy="2616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100" u="none" cap="none" strike="noStrike">
                <a:solidFill>
                  <a:srgbClr val="7F6000"/>
                </a:solidFill>
                <a:latin typeface="Arial"/>
                <a:ea typeface="Arial"/>
                <a:cs typeface="Arial"/>
                <a:sym typeface="Arial"/>
              </a:rPr>
              <a:t>Shared Cache</a:t>
            </a:r>
            <a:endParaRPr/>
          </a:p>
        </p:txBody>
      </p:sp>
      <p:sp>
        <p:nvSpPr>
          <p:cNvPr id="983" name="Google Shape;983;p10"/>
          <p:cNvSpPr/>
          <p:nvPr/>
        </p:nvSpPr>
        <p:spPr>
          <a:xfrm>
            <a:off x="8795155" y="4981739"/>
            <a:ext cx="1682750" cy="492818"/>
          </a:xfrm>
          <a:prstGeom prst="roundRect">
            <a:avLst>
              <a:gd fmla="val 16667" name="adj"/>
            </a:avLst>
          </a:prstGeom>
          <a:gradFill>
            <a:gsLst>
              <a:gs pos="0">
                <a:srgbClr val="BF9000"/>
              </a:gs>
              <a:gs pos="80000">
                <a:srgbClr val="FFD966"/>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84" name="Google Shape;984;p10"/>
          <p:cNvSpPr txBox="1"/>
          <p:nvPr/>
        </p:nvSpPr>
        <p:spPr>
          <a:xfrm>
            <a:off x="8792548" y="4996569"/>
            <a:ext cx="1687969"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200" u="none" cap="none" strike="noStrike">
                <a:solidFill>
                  <a:srgbClr val="64320A"/>
                </a:solidFill>
                <a:latin typeface="Arial"/>
                <a:ea typeface="Arial"/>
                <a:cs typeface="Arial"/>
                <a:sym typeface="Arial"/>
              </a:rPr>
              <a:t>High Bandwidth Memory</a:t>
            </a:r>
            <a:endParaRPr/>
          </a:p>
        </p:txBody>
      </p:sp>
      <p:sp>
        <p:nvSpPr>
          <p:cNvPr id="985" name="Google Shape;985;p10"/>
          <p:cNvSpPr/>
          <p:nvPr/>
        </p:nvSpPr>
        <p:spPr>
          <a:xfrm>
            <a:off x="8991537" y="3853263"/>
            <a:ext cx="1289986" cy="205740"/>
          </a:xfrm>
          <a:prstGeom prst="roundRect">
            <a:avLst>
              <a:gd fmla="val 16667" name="adj"/>
            </a:avLst>
          </a:prstGeom>
          <a:gradFill>
            <a:gsLst>
              <a:gs pos="0">
                <a:srgbClr val="BF9000"/>
              </a:gs>
              <a:gs pos="40000">
                <a:srgbClr val="BF9000"/>
              </a:gs>
              <a:gs pos="100000">
                <a:srgbClr val="BF90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86" name="Google Shape;986;p10"/>
          <p:cNvSpPr txBox="1"/>
          <p:nvPr/>
        </p:nvSpPr>
        <p:spPr>
          <a:xfrm>
            <a:off x="8792548" y="3850077"/>
            <a:ext cx="1687969" cy="24621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rgbClr val="7F6000"/>
                </a:solidFill>
                <a:latin typeface="Arial"/>
                <a:ea typeface="Arial"/>
                <a:cs typeface="Arial"/>
                <a:sym typeface="Arial"/>
              </a:rPr>
              <a:t>Shared Cache</a:t>
            </a:r>
            <a:endParaRPr/>
          </a:p>
        </p:txBody>
      </p:sp>
      <p:grpSp>
        <p:nvGrpSpPr>
          <p:cNvPr id="987" name="Google Shape;987;p10"/>
          <p:cNvGrpSpPr/>
          <p:nvPr/>
        </p:nvGrpSpPr>
        <p:grpSpPr>
          <a:xfrm>
            <a:off x="8996450" y="3497832"/>
            <a:ext cx="1280160" cy="138550"/>
            <a:chOff x="5764698" y="3240790"/>
            <a:chExt cx="1280160" cy="138550"/>
          </a:xfrm>
        </p:grpSpPr>
        <p:sp>
          <p:nvSpPr>
            <p:cNvPr id="988" name="Google Shape;988;p10"/>
            <p:cNvSpPr/>
            <p:nvPr/>
          </p:nvSpPr>
          <p:spPr>
            <a:xfrm>
              <a:off x="576469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89" name="Google Shape;989;p10"/>
            <p:cNvSpPr/>
            <p:nvPr/>
          </p:nvSpPr>
          <p:spPr>
            <a:xfrm>
              <a:off x="5921504"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0" name="Google Shape;990;p10"/>
            <p:cNvSpPr/>
            <p:nvPr/>
          </p:nvSpPr>
          <p:spPr>
            <a:xfrm>
              <a:off x="6093989"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1" name="Google Shape;991;p10"/>
            <p:cNvSpPr/>
            <p:nvPr/>
          </p:nvSpPr>
          <p:spPr>
            <a:xfrm>
              <a:off x="6250796"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2" name="Google Shape;992;p10"/>
            <p:cNvSpPr/>
            <p:nvPr/>
          </p:nvSpPr>
          <p:spPr>
            <a:xfrm>
              <a:off x="6423281"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3" name="Google Shape;993;p10"/>
            <p:cNvSpPr/>
            <p:nvPr/>
          </p:nvSpPr>
          <p:spPr>
            <a:xfrm>
              <a:off x="6580087"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4" name="Google Shape;994;p10"/>
            <p:cNvSpPr/>
            <p:nvPr/>
          </p:nvSpPr>
          <p:spPr>
            <a:xfrm>
              <a:off x="6752572"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95" name="Google Shape;995;p10"/>
            <p:cNvSpPr/>
            <p:nvPr/>
          </p:nvSpPr>
          <p:spPr>
            <a:xfrm>
              <a:off x="690937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996" name="Google Shape;996;p10"/>
          <p:cNvGrpSpPr/>
          <p:nvPr/>
        </p:nvGrpSpPr>
        <p:grpSpPr>
          <a:xfrm>
            <a:off x="8898343" y="3480348"/>
            <a:ext cx="1476374" cy="169277"/>
            <a:chOff x="5664483" y="3223318"/>
            <a:chExt cx="1476374" cy="169277"/>
          </a:xfrm>
        </p:grpSpPr>
        <p:sp>
          <p:nvSpPr>
            <p:cNvPr id="997" name="Google Shape;997;p10"/>
            <p:cNvSpPr txBox="1"/>
            <p:nvPr/>
          </p:nvSpPr>
          <p:spPr>
            <a:xfrm>
              <a:off x="5664483"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998" name="Google Shape;998;p10"/>
            <p:cNvSpPr txBox="1"/>
            <p:nvPr/>
          </p:nvSpPr>
          <p:spPr>
            <a:xfrm>
              <a:off x="5819264"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999" name="Google Shape;999;p10"/>
            <p:cNvSpPr txBox="1"/>
            <p:nvPr/>
          </p:nvSpPr>
          <p:spPr>
            <a:xfrm>
              <a:off x="599785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1000" name="Google Shape;1000;p10"/>
            <p:cNvSpPr txBox="1"/>
            <p:nvPr/>
          </p:nvSpPr>
          <p:spPr>
            <a:xfrm>
              <a:off x="615263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1001" name="Google Shape;1001;p10"/>
            <p:cNvSpPr txBox="1"/>
            <p:nvPr/>
          </p:nvSpPr>
          <p:spPr>
            <a:xfrm>
              <a:off x="6327264"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1002" name="Google Shape;1002;p10"/>
            <p:cNvSpPr txBox="1"/>
            <p:nvPr/>
          </p:nvSpPr>
          <p:spPr>
            <a:xfrm>
              <a:off x="6482046"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1003" name="Google Shape;1003;p10"/>
            <p:cNvSpPr txBox="1"/>
            <p:nvPr/>
          </p:nvSpPr>
          <p:spPr>
            <a:xfrm>
              <a:off x="666063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1004" name="Google Shape;1004;p10"/>
            <p:cNvSpPr txBox="1"/>
            <p:nvPr/>
          </p:nvSpPr>
          <p:spPr>
            <a:xfrm>
              <a:off x="6815421"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05" name="Google Shape;1005;p10"/>
          <p:cNvGrpSpPr/>
          <p:nvPr/>
        </p:nvGrpSpPr>
        <p:grpSpPr>
          <a:xfrm>
            <a:off x="9064190" y="3636008"/>
            <a:ext cx="1144680" cy="214313"/>
            <a:chOff x="5832438" y="3378967"/>
            <a:chExt cx="1144680" cy="214313"/>
          </a:xfrm>
        </p:grpSpPr>
        <p:cxnSp>
          <p:nvCxnSpPr>
            <p:cNvPr id="1006" name="Google Shape;1006;p10"/>
            <p:cNvCxnSpPr/>
            <p:nvPr/>
          </p:nvCxnSpPr>
          <p:spPr>
            <a:xfrm>
              <a:off x="583243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07" name="Google Shape;1007;p10"/>
            <p:cNvCxnSpPr/>
            <p:nvPr/>
          </p:nvCxnSpPr>
          <p:spPr>
            <a:xfrm>
              <a:off x="5989244"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08" name="Google Shape;1008;p10"/>
            <p:cNvCxnSpPr/>
            <p:nvPr/>
          </p:nvCxnSpPr>
          <p:spPr>
            <a:xfrm>
              <a:off x="6161729"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09" name="Google Shape;1009;p10"/>
            <p:cNvCxnSpPr/>
            <p:nvPr/>
          </p:nvCxnSpPr>
          <p:spPr>
            <a:xfrm>
              <a:off x="6318536"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10" name="Google Shape;1010;p10"/>
            <p:cNvCxnSpPr/>
            <p:nvPr/>
          </p:nvCxnSpPr>
          <p:spPr>
            <a:xfrm>
              <a:off x="6493950"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11" name="Google Shape;1011;p10"/>
            <p:cNvCxnSpPr/>
            <p:nvPr/>
          </p:nvCxnSpPr>
          <p:spPr>
            <a:xfrm>
              <a:off x="664782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12" name="Google Shape;1012;p10"/>
            <p:cNvCxnSpPr/>
            <p:nvPr/>
          </p:nvCxnSpPr>
          <p:spPr>
            <a:xfrm>
              <a:off x="682335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1013" name="Google Shape;1013;p10"/>
            <p:cNvCxnSpPr/>
            <p:nvPr/>
          </p:nvCxnSpPr>
          <p:spPr>
            <a:xfrm>
              <a:off x="697711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grpSp>
      <p:grpSp>
        <p:nvGrpSpPr>
          <p:cNvPr id="1014" name="Google Shape;1014;p10"/>
          <p:cNvGrpSpPr/>
          <p:nvPr/>
        </p:nvGrpSpPr>
        <p:grpSpPr>
          <a:xfrm>
            <a:off x="6635258" y="1893743"/>
            <a:ext cx="1436236" cy="354129"/>
            <a:chOff x="3688215" y="1665279"/>
            <a:chExt cx="1436235" cy="354129"/>
          </a:xfrm>
        </p:grpSpPr>
        <p:grpSp>
          <p:nvGrpSpPr>
            <p:cNvPr id="1015" name="Google Shape;1015;p10"/>
            <p:cNvGrpSpPr/>
            <p:nvPr/>
          </p:nvGrpSpPr>
          <p:grpSpPr>
            <a:xfrm>
              <a:off x="3688215" y="1665279"/>
              <a:ext cx="248785" cy="354129"/>
              <a:chOff x="3688215" y="1741479"/>
              <a:chExt cx="248785" cy="354129"/>
            </a:xfrm>
          </p:grpSpPr>
          <p:grpSp>
            <p:nvGrpSpPr>
              <p:cNvPr id="1016" name="Google Shape;1016;p10"/>
              <p:cNvGrpSpPr/>
              <p:nvPr/>
            </p:nvGrpSpPr>
            <p:grpSpPr>
              <a:xfrm>
                <a:off x="3688215" y="1926331"/>
                <a:ext cx="248785" cy="169277"/>
                <a:chOff x="3688215" y="2021581"/>
                <a:chExt cx="248785" cy="169277"/>
              </a:xfrm>
            </p:grpSpPr>
            <p:sp>
              <p:nvSpPr>
                <p:cNvPr id="1017" name="Google Shape;1017;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18" name="Google Shape;1018;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19" name="Google Shape;1019;p10"/>
              <p:cNvGrpSpPr/>
              <p:nvPr/>
            </p:nvGrpSpPr>
            <p:grpSpPr>
              <a:xfrm>
                <a:off x="3698307" y="1741479"/>
                <a:ext cx="228600" cy="228600"/>
                <a:chOff x="3693429" y="1741479"/>
                <a:chExt cx="320040" cy="320040"/>
              </a:xfrm>
            </p:grpSpPr>
            <p:sp>
              <p:nvSpPr>
                <p:cNvPr id="1020" name="Google Shape;1020;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21" name="Google Shape;1021;p10"/>
                <p:cNvGrpSpPr/>
                <p:nvPr/>
              </p:nvGrpSpPr>
              <p:grpSpPr>
                <a:xfrm>
                  <a:off x="3896664" y="1776385"/>
                  <a:ext cx="57149" cy="235743"/>
                  <a:chOff x="4538014" y="1776385"/>
                  <a:chExt cx="57149" cy="235743"/>
                </a:xfrm>
              </p:grpSpPr>
              <p:sp>
                <p:nvSpPr>
                  <p:cNvPr id="1022" name="Google Shape;1022;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23" name="Google Shape;1023;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24" name="Google Shape;1024;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25" name="Google Shape;1025;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26" name="Google Shape;1026;p10"/>
            <p:cNvGrpSpPr/>
            <p:nvPr/>
          </p:nvGrpSpPr>
          <p:grpSpPr>
            <a:xfrm>
              <a:off x="3926340" y="1665279"/>
              <a:ext cx="248785" cy="354129"/>
              <a:chOff x="3688215" y="1741479"/>
              <a:chExt cx="248785" cy="354129"/>
            </a:xfrm>
          </p:grpSpPr>
          <p:grpSp>
            <p:nvGrpSpPr>
              <p:cNvPr id="1027" name="Google Shape;1027;p10"/>
              <p:cNvGrpSpPr/>
              <p:nvPr/>
            </p:nvGrpSpPr>
            <p:grpSpPr>
              <a:xfrm>
                <a:off x="3688215" y="1926331"/>
                <a:ext cx="248785" cy="169277"/>
                <a:chOff x="3688215" y="2021581"/>
                <a:chExt cx="248785" cy="169277"/>
              </a:xfrm>
            </p:grpSpPr>
            <p:sp>
              <p:nvSpPr>
                <p:cNvPr id="1028" name="Google Shape;1028;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29" name="Google Shape;1029;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30" name="Google Shape;1030;p10"/>
              <p:cNvGrpSpPr/>
              <p:nvPr/>
            </p:nvGrpSpPr>
            <p:grpSpPr>
              <a:xfrm>
                <a:off x="3698307" y="1741479"/>
                <a:ext cx="228600" cy="228600"/>
                <a:chOff x="3693429" y="1741479"/>
                <a:chExt cx="320040" cy="320040"/>
              </a:xfrm>
            </p:grpSpPr>
            <p:sp>
              <p:nvSpPr>
                <p:cNvPr id="1031" name="Google Shape;1031;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32" name="Google Shape;1032;p10"/>
                <p:cNvGrpSpPr/>
                <p:nvPr/>
              </p:nvGrpSpPr>
              <p:grpSpPr>
                <a:xfrm>
                  <a:off x="3896664" y="1776385"/>
                  <a:ext cx="57149" cy="235743"/>
                  <a:chOff x="4538014" y="1776385"/>
                  <a:chExt cx="57149" cy="235743"/>
                </a:xfrm>
              </p:grpSpPr>
              <p:sp>
                <p:nvSpPr>
                  <p:cNvPr id="1033" name="Google Shape;1033;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34" name="Google Shape;1034;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35" name="Google Shape;1035;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36" name="Google Shape;1036;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37" name="Google Shape;1037;p10"/>
            <p:cNvGrpSpPr/>
            <p:nvPr/>
          </p:nvGrpSpPr>
          <p:grpSpPr>
            <a:xfrm>
              <a:off x="4161290" y="1665279"/>
              <a:ext cx="248785" cy="354129"/>
              <a:chOff x="3688215" y="1741479"/>
              <a:chExt cx="248785" cy="354129"/>
            </a:xfrm>
          </p:grpSpPr>
          <p:grpSp>
            <p:nvGrpSpPr>
              <p:cNvPr id="1038" name="Google Shape;1038;p10"/>
              <p:cNvGrpSpPr/>
              <p:nvPr/>
            </p:nvGrpSpPr>
            <p:grpSpPr>
              <a:xfrm>
                <a:off x="3688215" y="1926331"/>
                <a:ext cx="248785" cy="169277"/>
                <a:chOff x="3688215" y="2021581"/>
                <a:chExt cx="248785" cy="169277"/>
              </a:xfrm>
            </p:grpSpPr>
            <p:sp>
              <p:nvSpPr>
                <p:cNvPr id="1039" name="Google Shape;1039;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40" name="Google Shape;1040;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41" name="Google Shape;1041;p10"/>
              <p:cNvGrpSpPr/>
              <p:nvPr/>
            </p:nvGrpSpPr>
            <p:grpSpPr>
              <a:xfrm>
                <a:off x="3698307" y="1741479"/>
                <a:ext cx="228600" cy="228600"/>
                <a:chOff x="3693429" y="1741479"/>
                <a:chExt cx="320040" cy="320040"/>
              </a:xfrm>
            </p:grpSpPr>
            <p:sp>
              <p:nvSpPr>
                <p:cNvPr id="1042" name="Google Shape;1042;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43" name="Google Shape;1043;p10"/>
                <p:cNvGrpSpPr/>
                <p:nvPr/>
              </p:nvGrpSpPr>
              <p:grpSpPr>
                <a:xfrm>
                  <a:off x="3896664" y="1776385"/>
                  <a:ext cx="57149" cy="235743"/>
                  <a:chOff x="4538014" y="1776385"/>
                  <a:chExt cx="57149" cy="235743"/>
                </a:xfrm>
              </p:grpSpPr>
              <p:sp>
                <p:nvSpPr>
                  <p:cNvPr id="1044" name="Google Shape;1044;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45" name="Google Shape;1045;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46" name="Google Shape;1046;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47" name="Google Shape;1047;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48" name="Google Shape;1048;p10"/>
            <p:cNvGrpSpPr/>
            <p:nvPr/>
          </p:nvGrpSpPr>
          <p:grpSpPr>
            <a:xfrm>
              <a:off x="4399415" y="1665279"/>
              <a:ext cx="248785" cy="354129"/>
              <a:chOff x="3688215" y="1741479"/>
              <a:chExt cx="248785" cy="354129"/>
            </a:xfrm>
          </p:grpSpPr>
          <p:grpSp>
            <p:nvGrpSpPr>
              <p:cNvPr id="1049" name="Google Shape;1049;p10"/>
              <p:cNvGrpSpPr/>
              <p:nvPr/>
            </p:nvGrpSpPr>
            <p:grpSpPr>
              <a:xfrm>
                <a:off x="3688215" y="1926331"/>
                <a:ext cx="248785" cy="169277"/>
                <a:chOff x="3688215" y="2021581"/>
                <a:chExt cx="248785" cy="169277"/>
              </a:xfrm>
            </p:grpSpPr>
            <p:sp>
              <p:nvSpPr>
                <p:cNvPr id="1050" name="Google Shape;1050;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51" name="Google Shape;1051;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52" name="Google Shape;1052;p10"/>
              <p:cNvGrpSpPr/>
              <p:nvPr/>
            </p:nvGrpSpPr>
            <p:grpSpPr>
              <a:xfrm>
                <a:off x="3698307" y="1741479"/>
                <a:ext cx="228600" cy="228600"/>
                <a:chOff x="3693429" y="1741479"/>
                <a:chExt cx="320040" cy="320040"/>
              </a:xfrm>
            </p:grpSpPr>
            <p:sp>
              <p:nvSpPr>
                <p:cNvPr id="1053" name="Google Shape;1053;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54" name="Google Shape;1054;p10"/>
                <p:cNvGrpSpPr/>
                <p:nvPr/>
              </p:nvGrpSpPr>
              <p:grpSpPr>
                <a:xfrm>
                  <a:off x="3896664" y="1776385"/>
                  <a:ext cx="57149" cy="235743"/>
                  <a:chOff x="4538014" y="1776385"/>
                  <a:chExt cx="57149" cy="235743"/>
                </a:xfrm>
              </p:grpSpPr>
              <p:sp>
                <p:nvSpPr>
                  <p:cNvPr id="1055" name="Google Shape;1055;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56" name="Google Shape;1056;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57" name="Google Shape;1057;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58" name="Google Shape;1058;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59" name="Google Shape;1059;p10"/>
            <p:cNvGrpSpPr/>
            <p:nvPr/>
          </p:nvGrpSpPr>
          <p:grpSpPr>
            <a:xfrm>
              <a:off x="4637540" y="1665279"/>
              <a:ext cx="248785" cy="354129"/>
              <a:chOff x="3688215" y="1741479"/>
              <a:chExt cx="248785" cy="354129"/>
            </a:xfrm>
          </p:grpSpPr>
          <p:grpSp>
            <p:nvGrpSpPr>
              <p:cNvPr id="1060" name="Google Shape;1060;p10"/>
              <p:cNvGrpSpPr/>
              <p:nvPr/>
            </p:nvGrpSpPr>
            <p:grpSpPr>
              <a:xfrm>
                <a:off x="3688215" y="1926331"/>
                <a:ext cx="248785" cy="169277"/>
                <a:chOff x="3688215" y="2021581"/>
                <a:chExt cx="248785" cy="169277"/>
              </a:xfrm>
            </p:grpSpPr>
            <p:sp>
              <p:nvSpPr>
                <p:cNvPr id="1061" name="Google Shape;1061;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62" name="Google Shape;1062;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63" name="Google Shape;1063;p10"/>
              <p:cNvGrpSpPr/>
              <p:nvPr/>
            </p:nvGrpSpPr>
            <p:grpSpPr>
              <a:xfrm>
                <a:off x="3698307" y="1741479"/>
                <a:ext cx="228600" cy="228600"/>
                <a:chOff x="3693429" y="1741479"/>
                <a:chExt cx="320040" cy="320040"/>
              </a:xfrm>
            </p:grpSpPr>
            <p:sp>
              <p:nvSpPr>
                <p:cNvPr id="1064" name="Google Shape;1064;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65" name="Google Shape;1065;p10"/>
                <p:cNvGrpSpPr/>
                <p:nvPr/>
              </p:nvGrpSpPr>
              <p:grpSpPr>
                <a:xfrm>
                  <a:off x="3896664" y="1776385"/>
                  <a:ext cx="57149" cy="235743"/>
                  <a:chOff x="4538014" y="1776385"/>
                  <a:chExt cx="57149" cy="235743"/>
                </a:xfrm>
              </p:grpSpPr>
              <p:sp>
                <p:nvSpPr>
                  <p:cNvPr id="1066" name="Google Shape;1066;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67" name="Google Shape;1067;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68" name="Google Shape;1068;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69" name="Google Shape;1069;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70" name="Google Shape;1070;p10"/>
            <p:cNvGrpSpPr/>
            <p:nvPr/>
          </p:nvGrpSpPr>
          <p:grpSpPr>
            <a:xfrm>
              <a:off x="4875665" y="1665279"/>
              <a:ext cx="248785" cy="354129"/>
              <a:chOff x="3688215" y="1741479"/>
              <a:chExt cx="248785" cy="354129"/>
            </a:xfrm>
          </p:grpSpPr>
          <p:grpSp>
            <p:nvGrpSpPr>
              <p:cNvPr id="1071" name="Google Shape;1071;p10"/>
              <p:cNvGrpSpPr/>
              <p:nvPr/>
            </p:nvGrpSpPr>
            <p:grpSpPr>
              <a:xfrm>
                <a:off x="3688215" y="1926331"/>
                <a:ext cx="248785" cy="169277"/>
                <a:chOff x="3688215" y="2021581"/>
                <a:chExt cx="248785" cy="169277"/>
              </a:xfrm>
            </p:grpSpPr>
            <p:sp>
              <p:nvSpPr>
                <p:cNvPr id="1072" name="Google Shape;1072;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73" name="Google Shape;1073;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74" name="Google Shape;1074;p10"/>
              <p:cNvGrpSpPr/>
              <p:nvPr/>
            </p:nvGrpSpPr>
            <p:grpSpPr>
              <a:xfrm>
                <a:off x="3698307" y="1741479"/>
                <a:ext cx="228600" cy="228600"/>
                <a:chOff x="3693429" y="1741479"/>
                <a:chExt cx="320040" cy="320040"/>
              </a:xfrm>
            </p:grpSpPr>
            <p:sp>
              <p:nvSpPr>
                <p:cNvPr id="1075" name="Google Shape;1075;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76" name="Google Shape;1076;p10"/>
                <p:cNvGrpSpPr/>
                <p:nvPr/>
              </p:nvGrpSpPr>
              <p:grpSpPr>
                <a:xfrm>
                  <a:off x="3896664" y="1776385"/>
                  <a:ext cx="57149" cy="235743"/>
                  <a:chOff x="4538014" y="1776385"/>
                  <a:chExt cx="57149" cy="235743"/>
                </a:xfrm>
              </p:grpSpPr>
              <p:sp>
                <p:nvSpPr>
                  <p:cNvPr id="1077" name="Google Shape;1077;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78" name="Google Shape;1078;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79" name="Google Shape;1079;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80" name="Google Shape;1080;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1081" name="Google Shape;1081;p10"/>
          <p:cNvGrpSpPr/>
          <p:nvPr/>
        </p:nvGrpSpPr>
        <p:grpSpPr>
          <a:xfrm>
            <a:off x="6635258" y="2220768"/>
            <a:ext cx="1436236" cy="354129"/>
            <a:chOff x="3688215" y="1665279"/>
            <a:chExt cx="1436235" cy="354129"/>
          </a:xfrm>
        </p:grpSpPr>
        <p:grpSp>
          <p:nvGrpSpPr>
            <p:cNvPr id="1082" name="Google Shape;1082;p10"/>
            <p:cNvGrpSpPr/>
            <p:nvPr/>
          </p:nvGrpSpPr>
          <p:grpSpPr>
            <a:xfrm>
              <a:off x="3688215" y="1665279"/>
              <a:ext cx="248785" cy="354129"/>
              <a:chOff x="3688215" y="1741479"/>
              <a:chExt cx="248785" cy="354129"/>
            </a:xfrm>
          </p:grpSpPr>
          <p:grpSp>
            <p:nvGrpSpPr>
              <p:cNvPr id="1083" name="Google Shape;1083;p10"/>
              <p:cNvGrpSpPr/>
              <p:nvPr/>
            </p:nvGrpSpPr>
            <p:grpSpPr>
              <a:xfrm>
                <a:off x="3688215" y="1926331"/>
                <a:ext cx="248785" cy="169277"/>
                <a:chOff x="3688215" y="2021581"/>
                <a:chExt cx="248785" cy="169277"/>
              </a:xfrm>
            </p:grpSpPr>
            <p:sp>
              <p:nvSpPr>
                <p:cNvPr id="1084" name="Google Shape;1084;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85" name="Google Shape;1085;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86" name="Google Shape;1086;p10"/>
              <p:cNvGrpSpPr/>
              <p:nvPr/>
            </p:nvGrpSpPr>
            <p:grpSpPr>
              <a:xfrm>
                <a:off x="3698307" y="1741479"/>
                <a:ext cx="228600" cy="228600"/>
                <a:chOff x="3693429" y="1741479"/>
                <a:chExt cx="320040" cy="320040"/>
              </a:xfrm>
            </p:grpSpPr>
            <p:sp>
              <p:nvSpPr>
                <p:cNvPr id="1087" name="Google Shape;1087;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88" name="Google Shape;1088;p10"/>
                <p:cNvGrpSpPr/>
                <p:nvPr/>
              </p:nvGrpSpPr>
              <p:grpSpPr>
                <a:xfrm>
                  <a:off x="3896664" y="1776385"/>
                  <a:ext cx="57149" cy="235743"/>
                  <a:chOff x="4538014" y="1776385"/>
                  <a:chExt cx="57149" cy="235743"/>
                </a:xfrm>
              </p:grpSpPr>
              <p:sp>
                <p:nvSpPr>
                  <p:cNvPr id="1089" name="Google Shape;1089;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90" name="Google Shape;1090;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91" name="Google Shape;1091;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92" name="Google Shape;1092;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093" name="Google Shape;1093;p10"/>
            <p:cNvGrpSpPr/>
            <p:nvPr/>
          </p:nvGrpSpPr>
          <p:grpSpPr>
            <a:xfrm>
              <a:off x="3926340" y="1665279"/>
              <a:ext cx="248785" cy="354129"/>
              <a:chOff x="3688215" y="1741479"/>
              <a:chExt cx="248785" cy="354129"/>
            </a:xfrm>
          </p:grpSpPr>
          <p:grpSp>
            <p:nvGrpSpPr>
              <p:cNvPr id="1094" name="Google Shape;1094;p10"/>
              <p:cNvGrpSpPr/>
              <p:nvPr/>
            </p:nvGrpSpPr>
            <p:grpSpPr>
              <a:xfrm>
                <a:off x="3688215" y="1926331"/>
                <a:ext cx="248785" cy="169277"/>
                <a:chOff x="3688215" y="2021581"/>
                <a:chExt cx="248785" cy="169277"/>
              </a:xfrm>
            </p:grpSpPr>
            <p:sp>
              <p:nvSpPr>
                <p:cNvPr id="1095" name="Google Shape;1095;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096" name="Google Shape;1096;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097" name="Google Shape;1097;p10"/>
              <p:cNvGrpSpPr/>
              <p:nvPr/>
            </p:nvGrpSpPr>
            <p:grpSpPr>
              <a:xfrm>
                <a:off x="3698307" y="1741479"/>
                <a:ext cx="228600" cy="228600"/>
                <a:chOff x="3693429" y="1741479"/>
                <a:chExt cx="320040" cy="320040"/>
              </a:xfrm>
            </p:grpSpPr>
            <p:sp>
              <p:nvSpPr>
                <p:cNvPr id="1098" name="Google Shape;1098;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099" name="Google Shape;1099;p10"/>
                <p:cNvGrpSpPr/>
                <p:nvPr/>
              </p:nvGrpSpPr>
              <p:grpSpPr>
                <a:xfrm>
                  <a:off x="3896664" y="1776385"/>
                  <a:ext cx="57149" cy="235743"/>
                  <a:chOff x="4538014" y="1776385"/>
                  <a:chExt cx="57149" cy="235743"/>
                </a:xfrm>
              </p:grpSpPr>
              <p:sp>
                <p:nvSpPr>
                  <p:cNvPr id="1100" name="Google Shape;1100;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01" name="Google Shape;1101;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02" name="Google Shape;1102;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03" name="Google Shape;1103;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104" name="Google Shape;1104;p10"/>
            <p:cNvGrpSpPr/>
            <p:nvPr/>
          </p:nvGrpSpPr>
          <p:grpSpPr>
            <a:xfrm>
              <a:off x="4161290" y="1665279"/>
              <a:ext cx="248785" cy="354129"/>
              <a:chOff x="3688215" y="1741479"/>
              <a:chExt cx="248785" cy="354129"/>
            </a:xfrm>
          </p:grpSpPr>
          <p:grpSp>
            <p:nvGrpSpPr>
              <p:cNvPr id="1105" name="Google Shape;1105;p10"/>
              <p:cNvGrpSpPr/>
              <p:nvPr/>
            </p:nvGrpSpPr>
            <p:grpSpPr>
              <a:xfrm>
                <a:off x="3688215" y="1926331"/>
                <a:ext cx="248785" cy="169277"/>
                <a:chOff x="3688215" y="2021581"/>
                <a:chExt cx="248785" cy="169277"/>
              </a:xfrm>
            </p:grpSpPr>
            <p:sp>
              <p:nvSpPr>
                <p:cNvPr id="1106" name="Google Shape;1106;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07" name="Google Shape;1107;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108" name="Google Shape;1108;p10"/>
              <p:cNvGrpSpPr/>
              <p:nvPr/>
            </p:nvGrpSpPr>
            <p:grpSpPr>
              <a:xfrm>
                <a:off x="3698307" y="1741479"/>
                <a:ext cx="228600" cy="228600"/>
                <a:chOff x="3693429" y="1741479"/>
                <a:chExt cx="320040" cy="320040"/>
              </a:xfrm>
            </p:grpSpPr>
            <p:sp>
              <p:nvSpPr>
                <p:cNvPr id="1109" name="Google Shape;1109;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110" name="Google Shape;1110;p10"/>
                <p:cNvGrpSpPr/>
                <p:nvPr/>
              </p:nvGrpSpPr>
              <p:grpSpPr>
                <a:xfrm>
                  <a:off x="3896664" y="1776385"/>
                  <a:ext cx="57149" cy="235743"/>
                  <a:chOff x="4538014" y="1776385"/>
                  <a:chExt cx="57149" cy="235743"/>
                </a:xfrm>
              </p:grpSpPr>
              <p:sp>
                <p:nvSpPr>
                  <p:cNvPr id="1111" name="Google Shape;1111;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12" name="Google Shape;1112;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13" name="Google Shape;1113;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14" name="Google Shape;1114;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115" name="Google Shape;1115;p10"/>
            <p:cNvGrpSpPr/>
            <p:nvPr/>
          </p:nvGrpSpPr>
          <p:grpSpPr>
            <a:xfrm>
              <a:off x="4399415" y="1665279"/>
              <a:ext cx="248785" cy="354129"/>
              <a:chOff x="3688215" y="1741479"/>
              <a:chExt cx="248785" cy="354129"/>
            </a:xfrm>
          </p:grpSpPr>
          <p:grpSp>
            <p:nvGrpSpPr>
              <p:cNvPr id="1116" name="Google Shape;1116;p10"/>
              <p:cNvGrpSpPr/>
              <p:nvPr/>
            </p:nvGrpSpPr>
            <p:grpSpPr>
              <a:xfrm>
                <a:off x="3688215" y="1926331"/>
                <a:ext cx="248785" cy="169277"/>
                <a:chOff x="3688215" y="2021581"/>
                <a:chExt cx="248785" cy="169277"/>
              </a:xfrm>
            </p:grpSpPr>
            <p:sp>
              <p:nvSpPr>
                <p:cNvPr id="1117" name="Google Shape;1117;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18" name="Google Shape;1118;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119" name="Google Shape;1119;p10"/>
              <p:cNvGrpSpPr/>
              <p:nvPr/>
            </p:nvGrpSpPr>
            <p:grpSpPr>
              <a:xfrm>
                <a:off x="3698307" y="1741479"/>
                <a:ext cx="228600" cy="228600"/>
                <a:chOff x="3693429" y="1741479"/>
                <a:chExt cx="320040" cy="320040"/>
              </a:xfrm>
            </p:grpSpPr>
            <p:sp>
              <p:nvSpPr>
                <p:cNvPr id="1120" name="Google Shape;1120;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121" name="Google Shape;1121;p10"/>
                <p:cNvGrpSpPr/>
                <p:nvPr/>
              </p:nvGrpSpPr>
              <p:grpSpPr>
                <a:xfrm>
                  <a:off x="3896664" y="1776385"/>
                  <a:ext cx="57149" cy="235743"/>
                  <a:chOff x="4538014" y="1776385"/>
                  <a:chExt cx="57149" cy="235743"/>
                </a:xfrm>
              </p:grpSpPr>
              <p:sp>
                <p:nvSpPr>
                  <p:cNvPr id="1122" name="Google Shape;1122;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23" name="Google Shape;1123;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24" name="Google Shape;1124;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25" name="Google Shape;1125;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126" name="Google Shape;1126;p10"/>
            <p:cNvGrpSpPr/>
            <p:nvPr/>
          </p:nvGrpSpPr>
          <p:grpSpPr>
            <a:xfrm>
              <a:off x="4637540" y="1665279"/>
              <a:ext cx="248785" cy="354129"/>
              <a:chOff x="3688215" y="1741479"/>
              <a:chExt cx="248785" cy="354129"/>
            </a:xfrm>
          </p:grpSpPr>
          <p:grpSp>
            <p:nvGrpSpPr>
              <p:cNvPr id="1127" name="Google Shape;1127;p10"/>
              <p:cNvGrpSpPr/>
              <p:nvPr/>
            </p:nvGrpSpPr>
            <p:grpSpPr>
              <a:xfrm>
                <a:off x="3688215" y="1926331"/>
                <a:ext cx="248785" cy="169277"/>
                <a:chOff x="3688215" y="2021581"/>
                <a:chExt cx="248785" cy="169277"/>
              </a:xfrm>
            </p:grpSpPr>
            <p:sp>
              <p:nvSpPr>
                <p:cNvPr id="1128" name="Google Shape;1128;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29" name="Google Shape;1129;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130" name="Google Shape;1130;p10"/>
              <p:cNvGrpSpPr/>
              <p:nvPr/>
            </p:nvGrpSpPr>
            <p:grpSpPr>
              <a:xfrm>
                <a:off x="3698307" y="1741479"/>
                <a:ext cx="228600" cy="228600"/>
                <a:chOff x="3693429" y="1741479"/>
                <a:chExt cx="320040" cy="320040"/>
              </a:xfrm>
            </p:grpSpPr>
            <p:sp>
              <p:nvSpPr>
                <p:cNvPr id="1131" name="Google Shape;1131;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132" name="Google Shape;1132;p10"/>
                <p:cNvGrpSpPr/>
                <p:nvPr/>
              </p:nvGrpSpPr>
              <p:grpSpPr>
                <a:xfrm>
                  <a:off x="3896664" y="1776385"/>
                  <a:ext cx="57149" cy="235743"/>
                  <a:chOff x="4538014" y="1776385"/>
                  <a:chExt cx="57149" cy="235743"/>
                </a:xfrm>
              </p:grpSpPr>
              <p:sp>
                <p:nvSpPr>
                  <p:cNvPr id="1133" name="Google Shape;1133;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34" name="Google Shape;1134;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35" name="Google Shape;1135;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36" name="Google Shape;1136;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1137" name="Google Shape;1137;p10"/>
            <p:cNvGrpSpPr/>
            <p:nvPr/>
          </p:nvGrpSpPr>
          <p:grpSpPr>
            <a:xfrm>
              <a:off x="4875665" y="1665279"/>
              <a:ext cx="248785" cy="354129"/>
              <a:chOff x="3688215" y="1741479"/>
              <a:chExt cx="248785" cy="354129"/>
            </a:xfrm>
          </p:grpSpPr>
          <p:grpSp>
            <p:nvGrpSpPr>
              <p:cNvPr id="1138" name="Google Shape;1138;p10"/>
              <p:cNvGrpSpPr/>
              <p:nvPr/>
            </p:nvGrpSpPr>
            <p:grpSpPr>
              <a:xfrm>
                <a:off x="3688215" y="1926331"/>
                <a:ext cx="248785" cy="169277"/>
                <a:chOff x="3688215" y="2021581"/>
                <a:chExt cx="248785" cy="169277"/>
              </a:xfrm>
            </p:grpSpPr>
            <p:sp>
              <p:nvSpPr>
                <p:cNvPr id="1139" name="Google Shape;1139;p10"/>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40" name="Google Shape;1140;p10"/>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1141" name="Google Shape;1141;p10"/>
              <p:cNvGrpSpPr/>
              <p:nvPr/>
            </p:nvGrpSpPr>
            <p:grpSpPr>
              <a:xfrm>
                <a:off x="3698307" y="1741479"/>
                <a:ext cx="228600" cy="228600"/>
                <a:chOff x="3693429" y="1741479"/>
                <a:chExt cx="320040" cy="320040"/>
              </a:xfrm>
            </p:grpSpPr>
            <p:sp>
              <p:nvSpPr>
                <p:cNvPr id="1142" name="Google Shape;1142;p10"/>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1143" name="Google Shape;1143;p10"/>
                <p:cNvGrpSpPr/>
                <p:nvPr/>
              </p:nvGrpSpPr>
              <p:grpSpPr>
                <a:xfrm>
                  <a:off x="3896664" y="1776385"/>
                  <a:ext cx="57149" cy="235743"/>
                  <a:chOff x="4538014" y="1776385"/>
                  <a:chExt cx="57149" cy="235743"/>
                </a:xfrm>
              </p:grpSpPr>
              <p:sp>
                <p:nvSpPr>
                  <p:cNvPr id="1144" name="Google Shape;1144;p10"/>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45" name="Google Shape;1145;p10"/>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46" name="Google Shape;1146;p10"/>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47" name="Google Shape;1147;p10"/>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1148" name="Google Shape;1148;p10"/>
          <p:cNvGrpSpPr/>
          <p:nvPr/>
        </p:nvGrpSpPr>
        <p:grpSpPr>
          <a:xfrm>
            <a:off x="6762392" y="2520816"/>
            <a:ext cx="1185863" cy="165100"/>
            <a:chOff x="3755024" y="2263775"/>
            <a:chExt cx="1185863" cy="123825"/>
          </a:xfrm>
        </p:grpSpPr>
        <p:cxnSp>
          <p:nvCxnSpPr>
            <p:cNvPr id="1149" name="Google Shape;1149;p10"/>
            <p:cNvCxnSpPr/>
            <p:nvPr/>
          </p:nvCxnSpPr>
          <p:spPr>
            <a:xfrm>
              <a:off x="3993149"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1150" name="Google Shape;1150;p10"/>
            <p:cNvCxnSpPr/>
            <p:nvPr/>
          </p:nvCxnSpPr>
          <p:spPr>
            <a:xfrm>
              <a:off x="422651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1151" name="Google Shape;1151;p10"/>
            <p:cNvCxnSpPr/>
            <p:nvPr/>
          </p:nvCxnSpPr>
          <p:spPr>
            <a:xfrm>
              <a:off x="4467018"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1152" name="Google Shape;1152;p10"/>
            <p:cNvCxnSpPr/>
            <p:nvPr/>
          </p:nvCxnSpPr>
          <p:spPr>
            <a:xfrm>
              <a:off x="470276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1153" name="Google Shape;1153;p10"/>
            <p:cNvCxnSpPr/>
            <p:nvPr/>
          </p:nvCxnSpPr>
          <p:spPr>
            <a:xfrm>
              <a:off x="4940887"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1154" name="Google Shape;1154;p10"/>
            <p:cNvCxnSpPr/>
            <p:nvPr/>
          </p:nvCxnSpPr>
          <p:spPr>
            <a:xfrm>
              <a:off x="3755024"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grpSp>
      <p:sp>
        <p:nvSpPr>
          <p:cNvPr id="1155" name="Google Shape;1155;p10"/>
          <p:cNvSpPr txBox="1"/>
          <p:nvPr/>
        </p:nvSpPr>
        <p:spPr>
          <a:xfrm>
            <a:off x="8037155" y="4896802"/>
            <a:ext cx="917938" cy="277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200" u="none" cap="none" strike="noStrike">
                <a:solidFill>
                  <a:srgbClr val="FFC000"/>
                </a:solidFill>
                <a:latin typeface="Arial"/>
                <a:ea typeface="Arial"/>
                <a:cs typeface="Arial"/>
                <a:sym typeface="Arial"/>
              </a:rPr>
              <a:t>IO Bus</a:t>
            </a:r>
            <a:endParaRPr/>
          </a:p>
        </p:txBody>
      </p:sp>
      <p:cxnSp>
        <p:nvCxnSpPr>
          <p:cNvPr id="1156" name="Google Shape;1156;p10"/>
          <p:cNvCxnSpPr/>
          <p:nvPr/>
        </p:nvCxnSpPr>
        <p:spPr>
          <a:xfrm>
            <a:off x="8214368" y="5211395"/>
            <a:ext cx="561976" cy="0"/>
          </a:xfrm>
          <a:prstGeom prst="straightConnector1">
            <a:avLst/>
          </a:prstGeom>
          <a:noFill/>
          <a:ln cap="flat" cmpd="sng" w="254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sp>
        <p:nvSpPr>
          <p:cNvPr id="1157" name="Google Shape;1157;p10"/>
          <p:cNvSpPr txBox="1"/>
          <p:nvPr/>
        </p:nvSpPr>
        <p:spPr>
          <a:xfrm>
            <a:off x="8621555" y="1374939"/>
            <a:ext cx="2022560"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600" u="none" cap="none" strike="noStrike">
                <a:solidFill>
                  <a:srgbClr val="595959"/>
                </a:solidFill>
                <a:latin typeface="Arial"/>
                <a:ea typeface="Arial"/>
                <a:cs typeface="Arial"/>
                <a:sym typeface="Arial"/>
              </a:rPr>
              <a:t>GPU</a:t>
            </a:r>
            <a:endParaRPr/>
          </a:p>
        </p:txBody>
      </p:sp>
      <p:sp>
        <p:nvSpPr>
          <p:cNvPr id="1158" name="Google Shape;1158;p10"/>
          <p:cNvSpPr txBox="1"/>
          <p:nvPr/>
        </p:nvSpPr>
        <p:spPr>
          <a:xfrm>
            <a:off x="6551212" y="1374939"/>
            <a:ext cx="1589407"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600" u="none" cap="none" strike="noStrike">
                <a:solidFill>
                  <a:srgbClr val="595959"/>
                </a:solidFill>
                <a:latin typeface="Arial"/>
                <a:ea typeface="Arial"/>
                <a:cs typeface="Arial"/>
                <a:sym typeface="Arial"/>
              </a:rPr>
              <a:t>CPU</a:t>
            </a:r>
            <a:endParaRPr/>
          </a:p>
        </p:txBody>
      </p:sp>
      <p:grpSp>
        <p:nvGrpSpPr>
          <p:cNvPr id="1159" name="Google Shape;1159;p10"/>
          <p:cNvGrpSpPr/>
          <p:nvPr/>
        </p:nvGrpSpPr>
        <p:grpSpPr>
          <a:xfrm>
            <a:off x="8976570" y="1882641"/>
            <a:ext cx="1314450" cy="1533526"/>
            <a:chOff x="5946775" y="1625600"/>
            <a:chExt cx="1314450" cy="1533525"/>
          </a:xfrm>
        </p:grpSpPr>
        <p:grpSp>
          <p:nvGrpSpPr>
            <p:cNvPr id="1160" name="Google Shape;1160;p10"/>
            <p:cNvGrpSpPr/>
            <p:nvPr/>
          </p:nvGrpSpPr>
          <p:grpSpPr>
            <a:xfrm>
              <a:off x="5946775" y="1625600"/>
              <a:ext cx="133350" cy="1533525"/>
              <a:chOff x="5946775" y="1625600"/>
              <a:chExt cx="133350" cy="1533525"/>
            </a:xfrm>
          </p:grpSpPr>
          <p:sp>
            <p:nvSpPr>
              <p:cNvPr id="1161" name="Google Shape;1161;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2" name="Google Shape;1162;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3" name="Google Shape;1163;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4" name="Google Shape;1164;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5" name="Google Shape;1165;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6" name="Google Shape;1166;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7" name="Google Shape;1167;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8" name="Google Shape;1168;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69" name="Google Shape;1169;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0" name="Google Shape;1170;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1" name="Google Shape;1171;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2" name="Google Shape;1172;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3" name="Google Shape;1173;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4" name="Google Shape;1174;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5" name="Google Shape;1175;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176" name="Google Shape;1176;p10"/>
            <p:cNvGrpSpPr/>
            <p:nvPr/>
          </p:nvGrpSpPr>
          <p:grpSpPr>
            <a:xfrm>
              <a:off x="6115050" y="1625600"/>
              <a:ext cx="133350" cy="1533525"/>
              <a:chOff x="5946775" y="1625600"/>
              <a:chExt cx="133350" cy="1533525"/>
            </a:xfrm>
          </p:grpSpPr>
          <p:sp>
            <p:nvSpPr>
              <p:cNvPr id="1177" name="Google Shape;1177;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8" name="Google Shape;1178;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79" name="Google Shape;1179;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0" name="Google Shape;1180;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1" name="Google Shape;1181;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2" name="Google Shape;1182;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3" name="Google Shape;1183;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4" name="Google Shape;1184;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5" name="Google Shape;1185;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6" name="Google Shape;1186;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7" name="Google Shape;1187;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8" name="Google Shape;1188;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89" name="Google Shape;1189;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0" name="Google Shape;1190;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1" name="Google Shape;1191;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192" name="Google Shape;1192;p10"/>
            <p:cNvGrpSpPr/>
            <p:nvPr/>
          </p:nvGrpSpPr>
          <p:grpSpPr>
            <a:xfrm>
              <a:off x="6283325" y="1625600"/>
              <a:ext cx="133350" cy="1533525"/>
              <a:chOff x="5946775" y="1625600"/>
              <a:chExt cx="133350" cy="1533525"/>
            </a:xfrm>
          </p:grpSpPr>
          <p:sp>
            <p:nvSpPr>
              <p:cNvPr id="1193" name="Google Shape;1193;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4" name="Google Shape;1194;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5" name="Google Shape;1195;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6" name="Google Shape;1196;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7" name="Google Shape;1197;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8" name="Google Shape;1198;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199" name="Google Shape;1199;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0" name="Google Shape;1200;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1" name="Google Shape;1201;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2" name="Google Shape;1202;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3" name="Google Shape;1203;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4" name="Google Shape;1204;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5" name="Google Shape;1205;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6" name="Google Shape;1206;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07" name="Google Shape;1207;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208" name="Google Shape;1208;p10"/>
            <p:cNvGrpSpPr/>
            <p:nvPr/>
          </p:nvGrpSpPr>
          <p:grpSpPr>
            <a:xfrm>
              <a:off x="6451600" y="1625600"/>
              <a:ext cx="133350" cy="1533525"/>
              <a:chOff x="5946775" y="1625600"/>
              <a:chExt cx="133350" cy="1533525"/>
            </a:xfrm>
          </p:grpSpPr>
          <p:sp>
            <p:nvSpPr>
              <p:cNvPr id="1209" name="Google Shape;1209;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0" name="Google Shape;1210;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1" name="Google Shape;1211;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2" name="Google Shape;1212;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3" name="Google Shape;1213;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4" name="Google Shape;1214;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5" name="Google Shape;1215;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6" name="Google Shape;1216;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7" name="Google Shape;1217;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8" name="Google Shape;1218;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19" name="Google Shape;1219;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0" name="Google Shape;1220;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1" name="Google Shape;1221;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2" name="Google Shape;1222;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3" name="Google Shape;1223;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224" name="Google Shape;1224;p10"/>
            <p:cNvGrpSpPr/>
            <p:nvPr/>
          </p:nvGrpSpPr>
          <p:grpSpPr>
            <a:xfrm>
              <a:off x="6623050" y="1625600"/>
              <a:ext cx="133350" cy="1533525"/>
              <a:chOff x="5946775" y="1625600"/>
              <a:chExt cx="133350" cy="1533525"/>
            </a:xfrm>
          </p:grpSpPr>
          <p:sp>
            <p:nvSpPr>
              <p:cNvPr id="1225" name="Google Shape;1225;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6" name="Google Shape;1226;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7" name="Google Shape;1227;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8" name="Google Shape;1228;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29" name="Google Shape;1229;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0" name="Google Shape;1230;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1" name="Google Shape;1231;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2" name="Google Shape;1232;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3" name="Google Shape;1233;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4" name="Google Shape;1234;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5" name="Google Shape;1235;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6" name="Google Shape;1236;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7" name="Google Shape;1237;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8" name="Google Shape;1238;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39" name="Google Shape;1239;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240" name="Google Shape;1240;p10"/>
            <p:cNvGrpSpPr/>
            <p:nvPr/>
          </p:nvGrpSpPr>
          <p:grpSpPr>
            <a:xfrm>
              <a:off x="6791325" y="1625600"/>
              <a:ext cx="133350" cy="1533525"/>
              <a:chOff x="5946775" y="1625600"/>
              <a:chExt cx="133350" cy="1533525"/>
            </a:xfrm>
          </p:grpSpPr>
          <p:sp>
            <p:nvSpPr>
              <p:cNvPr id="1241" name="Google Shape;1241;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2" name="Google Shape;1242;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3" name="Google Shape;1243;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4" name="Google Shape;1244;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5" name="Google Shape;1245;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6" name="Google Shape;1246;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7" name="Google Shape;1247;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8" name="Google Shape;1248;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49" name="Google Shape;1249;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0" name="Google Shape;1250;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1" name="Google Shape;1251;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2" name="Google Shape;1252;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3" name="Google Shape;1253;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4" name="Google Shape;1254;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5" name="Google Shape;1255;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256" name="Google Shape;1256;p10"/>
            <p:cNvGrpSpPr/>
            <p:nvPr/>
          </p:nvGrpSpPr>
          <p:grpSpPr>
            <a:xfrm>
              <a:off x="6959600" y="1625600"/>
              <a:ext cx="133350" cy="1533525"/>
              <a:chOff x="5946775" y="1625600"/>
              <a:chExt cx="133350" cy="1533525"/>
            </a:xfrm>
          </p:grpSpPr>
          <p:sp>
            <p:nvSpPr>
              <p:cNvPr id="1257" name="Google Shape;1257;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8" name="Google Shape;1258;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59" name="Google Shape;1259;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0" name="Google Shape;1260;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1" name="Google Shape;1261;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2" name="Google Shape;1262;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3" name="Google Shape;1263;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4" name="Google Shape;1264;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5" name="Google Shape;1265;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6" name="Google Shape;1266;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7" name="Google Shape;1267;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8" name="Google Shape;1268;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69" name="Google Shape;1269;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0" name="Google Shape;1270;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1" name="Google Shape;1271;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1272" name="Google Shape;1272;p10"/>
            <p:cNvGrpSpPr/>
            <p:nvPr/>
          </p:nvGrpSpPr>
          <p:grpSpPr>
            <a:xfrm>
              <a:off x="7127875" y="1625600"/>
              <a:ext cx="133350" cy="1533525"/>
              <a:chOff x="5946775" y="1625600"/>
              <a:chExt cx="133350" cy="1533525"/>
            </a:xfrm>
          </p:grpSpPr>
          <p:sp>
            <p:nvSpPr>
              <p:cNvPr id="1273" name="Google Shape;1273;p10"/>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4" name="Google Shape;1274;p10"/>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5" name="Google Shape;1275;p10"/>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6" name="Google Shape;1276;p10"/>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7" name="Google Shape;1277;p10"/>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8" name="Google Shape;1278;p10"/>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79" name="Google Shape;1279;p10"/>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0" name="Google Shape;1280;p10"/>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1" name="Google Shape;1281;p10"/>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2" name="Google Shape;1282;p10"/>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3" name="Google Shape;1283;p10"/>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4" name="Google Shape;1284;p10"/>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5" name="Google Shape;1285;p10"/>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6" name="Google Shape;1286;p10"/>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1287" name="Google Shape;1287;p10"/>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sp>
        <p:nvSpPr>
          <p:cNvPr id="1288" name="Google Shape;1288;p10"/>
          <p:cNvSpPr/>
          <p:nvPr/>
        </p:nvSpPr>
        <p:spPr>
          <a:xfrm>
            <a:off x="7223326" y="3082056"/>
            <a:ext cx="253339" cy="269875"/>
          </a:xfrm>
          <a:prstGeom prst="upDownArrow">
            <a:avLst>
              <a:gd fmla="val 64334" name="adj1"/>
              <a:gd fmla="val 24842" name="adj2"/>
            </a:avLst>
          </a:prstGeom>
          <a:solidFill>
            <a:srgbClr val="FFC000"/>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11"/>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a:t>CUDA MANAGED MEMORY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1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Simplified Developer Effort</a:t>
            </a:r>
            <a:endParaRPr/>
          </a:p>
        </p:txBody>
      </p:sp>
      <p:grpSp>
        <p:nvGrpSpPr>
          <p:cNvPr id="1300" name="Google Shape;1300;p12"/>
          <p:cNvGrpSpPr/>
          <p:nvPr/>
        </p:nvGrpSpPr>
        <p:grpSpPr>
          <a:xfrm>
            <a:off x="6189703" y="4182561"/>
            <a:ext cx="3224204" cy="769046"/>
            <a:chOff x="5814712" y="4003549"/>
            <a:chExt cx="3745794" cy="893458"/>
          </a:xfrm>
        </p:grpSpPr>
        <p:sp>
          <p:nvSpPr>
            <p:cNvPr id="1301" name="Google Shape;1301;p12"/>
            <p:cNvSpPr/>
            <p:nvPr/>
          </p:nvSpPr>
          <p:spPr>
            <a:xfrm>
              <a:off x="5814712" y="4003549"/>
              <a:ext cx="3745794" cy="893458"/>
            </a:xfrm>
            <a:prstGeom prst="roundRect">
              <a:avLst>
                <a:gd fmla="val 8127" name="adj"/>
              </a:avLst>
            </a:prstGeom>
            <a:gradFill>
              <a:gsLst>
                <a:gs pos="0">
                  <a:srgbClr val="BEBEBE"/>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2" name="Google Shape;1302;p12"/>
            <p:cNvSpPr/>
            <p:nvPr/>
          </p:nvSpPr>
          <p:spPr>
            <a:xfrm>
              <a:off x="5861354" y="4045318"/>
              <a:ext cx="3652511" cy="809918"/>
            </a:xfrm>
            <a:prstGeom prst="roundRect">
              <a:avLst>
                <a:gd fmla="val 2369" name="adj"/>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3" name="Google Shape;1303;p12"/>
            <p:cNvSpPr/>
            <p:nvPr/>
          </p:nvSpPr>
          <p:spPr>
            <a:xfrm>
              <a:off x="5879862" y="4062747"/>
              <a:ext cx="3615492" cy="775053"/>
            </a:xfrm>
            <a:prstGeom prst="rect">
              <a:avLst/>
            </a:prstGeom>
            <a:gradFill>
              <a:gsLst>
                <a:gs pos="0">
                  <a:srgbClr val="444444"/>
                </a:gs>
                <a:gs pos="28000">
                  <a:srgbClr val="262626"/>
                </a:gs>
                <a:gs pos="29000">
                  <a:schemeClr val="dk2"/>
                </a:gs>
                <a:gs pos="94000">
                  <a:srgbClr val="070707"/>
                </a:gs>
                <a:gs pos="100000">
                  <a:srgbClr val="21212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4" name="Google Shape;1304;p12"/>
            <p:cNvSpPr/>
            <p:nvPr/>
          </p:nvSpPr>
          <p:spPr>
            <a:xfrm>
              <a:off x="5916883" y="4096139"/>
              <a:ext cx="3541450" cy="708267"/>
            </a:xfrm>
            <a:prstGeom prst="rect">
              <a:avLst/>
            </a:prstGeom>
            <a:gradFill>
              <a:gsLst>
                <a:gs pos="0">
                  <a:srgbClr val="3BB478"/>
                </a:gs>
                <a:gs pos="100000">
                  <a:srgbClr val="1D5A3C"/>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1800">
                <a:solidFill>
                  <a:srgbClr val="FFFFFF"/>
                </a:solidFill>
                <a:latin typeface="Trebuchet MS"/>
                <a:ea typeface="Trebuchet MS"/>
                <a:cs typeface="Trebuchet MS"/>
                <a:sym typeface="Trebuchet MS"/>
              </a:endParaRPr>
            </a:p>
          </p:txBody>
        </p:sp>
      </p:grpSp>
      <p:sp>
        <p:nvSpPr>
          <p:cNvPr id="1305" name="Google Shape;1305;p12"/>
          <p:cNvSpPr txBox="1"/>
          <p:nvPr/>
        </p:nvSpPr>
        <p:spPr>
          <a:xfrm>
            <a:off x="1590234" y="1906020"/>
            <a:ext cx="3364724" cy="3693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2000" u="none">
                <a:solidFill>
                  <a:schemeClr val="dk2"/>
                </a:solidFill>
                <a:latin typeface="Trebuchet MS"/>
                <a:ea typeface="Trebuchet MS"/>
                <a:cs typeface="Trebuchet MS"/>
                <a:sym typeface="Trebuchet MS"/>
              </a:rPr>
              <a:t>Without Managed Memory</a:t>
            </a:r>
            <a:endParaRPr/>
          </a:p>
        </p:txBody>
      </p:sp>
      <p:sp>
        <p:nvSpPr>
          <p:cNvPr id="1306" name="Google Shape;1306;p12"/>
          <p:cNvSpPr txBox="1"/>
          <p:nvPr/>
        </p:nvSpPr>
        <p:spPr>
          <a:xfrm>
            <a:off x="6119443" y="1906020"/>
            <a:ext cx="3364724" cy="3693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2000" u="none">
                <a:solidFill>
                  <a:schemeClr val="dk2"/>
                </a:solidFill>
                <a:latin typeface="Trebuchet MS"/>
                <a:ea typeface="Trebuchet MS"/>
                <a:cs typeface="Trebuchet MS"/>
                <a:sym typeface="Trebuchet MS"/>
              </a:rPr>
              <a:t>With Managed Memory</a:t>
            </a:r>
            <a:endParaRPr/>
          </a:p>
        </p:txBody>
      </p:sp>
      <p:cxnSp>
        <p:nvCxnSpPr>
          <p:cNvPr id="1307" name="Google Shape;1307;p12"/>
          <p:cNvCxnSpPr/>
          <p:nvPr/>
        </p:nvCxnSpPr>
        <p:spPr>
          <a:xfrm>
            <a:off x="6657151" y="3858870"/>
            <a:ext cx="0" cy="261486"/>
          </a:xfrm>
          <a:prstGeom prst="straightConnector1">
            <a:avLst/>
          </a:prstGeom>
          <a:noFill/>
          <a:ln cap="flat" cmpd="sng" w="25400">
            <a:solidFill>
              <a:schemeClr val="dk2"/>
            </a:solidFill>
            <a:prstDash val="solid"/>
            <a:round/>
            <a:headEnd len="med" w="med" type="triangle"/>
            <a:tailEnd len="med" w="med" type="triangle"/>
          </a:ln>
        </p:spPr>
      </p:cxnSp>
      <p:cxnSp>
        <p:nvCxnSpPr>
          <p:cNvPr id="1308" name="Google Shape;1308;p12"/>
          <p:cNvCxnSpPr/>
          <p:nvPr/>
        </p:nvCxnSpPr>
        <p:spPr>
          <a:xfrm>
            <a:off x="8822541" y="3858870"/>
            <a:ext cx="0" cy="261486"/>
          </a:xfrm>
          <a:prstGeom prst="straightConnector1">
            <a:avLst/>
          </a:prstGeom>
          <a:noFill/>
          <a:ln cap="flat" cmpd="sng" w="25400">
            <a:solidFill>
              <a:schemeClr val="dk2"/>
            </a:solidFill>
            <a:prstDash val="solid"/>
            <a:round/>
            <a:headEnd len="med" w="med" type="triangle"/>
            <a:tailEnd len="med" w="med" type="triangle"/>
          </a:ln>
        </p:spPr>
      </p:cxnSp>
      <p:sp>
        <p:nvSpPr>
          <p:cNvPr id="1309" name="Google Shape;1309;p12"/>
          <p:cNvSpPr txBox="1"/>
          <p:nvPr/>
        </p:nvSpPr>
        <p:spPr>
          <a:xfrm>
            <a:off x="6245783" y="4980668"/>
            <a:ext cx="3112044" cy="3139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1600" u="none">
                <a:solidFill>
                  <a:schemeClr val="dk2"/>
                </a:solidFill>
                <a:latin typeface="Trebuchet MS"/>
                <a:ea typeface="Trebuchet MS"/>
                <a:cs typeface="Trebuchet MS"/>
                <a:sym typeface="Trebuchet MS"/>
              </a:rPr>
              <a:t>Managed Memory</a:t>
            </a:r>
            <a:endParaRPr b="0" sz="1200" u="none">
              <a:solidFill>
                <a:schemeClr val="dk2"/>
              </a:solidFill>
              <a:latin typeface="Trebuchet MS"/>
              <a:ea typeface="Trebuchet MS"/>
              <a:cs typeface="Trebuchet MS"/>
              <a:sym typeface="Trebuchet MS"/>
            </a:endParaRPr>
          </a:p>
        </p:txBody>
      </p:sp>
      <p:cxnSp>
        <p:nvCxnSpPr>
          <p:cNvPr id="1310" name="Google Shape;1310;p12"/>
          <p:cNvCxnSpPr/>
          <p:nvPr/>
        </p:nvCxnSpPr>
        <p:spPr>
          <a:xfrm>
            <a:off x="5537201" y="1990756"/>
            <a:ext cx="0" cy="3866920"/>
          </a:xfrm>
          <a:prstGeom prst="straightConnector1">
            <a:avLst/>
          </a:prstGeom>
          <a:noFill/>
          <a:ln cap="flat" cmpd="sng" w="25400">
            <a:solidFill>
              <a:schemeClr val="dk1"/>
            </a:solidFill>
            <a:prstDash val="dot"/>
            <a:round/>
            <a:headEnd len="sm" w="sm" type="none"/>
            <a:tailEnd len="sm" w="sm" type="none"/>
          </a:ln>
        </p:spPr>
      </p:cxnSp>
      <p:grpSp>
        <p:nvGrpSpPr>
          <p:cNvPr id="1311" name="Google Shape;1311;p12"/>
          <p:cNvGrpSpPr/>
          <p:nvPr/>
        </p:nvGrpSpPr>
        <p:grpSpPr>
          <a:xfrm>
            <a:off x="1446133" y="4184675"/>
            <a:ext cx="1357862" cy="769046"/>
            <a:chOff x="1285502" y="3727048"/>
            <a:chExt cx="1577527" cy="893457"/>
          </a:xfrm>
        </p:grpSpPr>
        <p:sp>
          <p:nvSpPr>
            <p:cNvPr id="1312" name="Google Shape;1312;p12"/>
            <p:cNvSpPr/>
            <p:nvPr/>
          </p:nvSpPr>
          <p:spPr>
            <a:xfrm>
              <a:off x="1285502" y="3727048"/>
              <a:ext cx="1577527" cy="893457"/>
            </a:xfrm>
            <a:prstGeom prst="roundRect">
              <a:avLst>
                <a:gd fmla="val 8127" name="adj"/>
              </a:avLst>
            </a:prstGeom>
            <a:gradFill>
              <a:gsLst>
                <a:gs pos="0">
                  <a:srgbClr val="BEBEBE"/>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13" name="Google Shape;1313;p12"/>
            <p:cNvSpPr/>
            <p:nvPr/>
          </p:nvSpPr>
          <p:spPr>
            <a:xfrm>
              <a:off x="1332143" y="3768818"/>
              <a:ext cx="1484245" cy="809917"/>
            </a:xfrm>
            <a:prstGeom prst="roundRect">
              <a:avLst>
                <a:gd fmla="val 2369" name="adj"/>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1314" name="Google Shape;1314;p12"/>
          <p:cNvGrpSpPr/>
          <p:nvPr/>
        </p:nvGrpSpPr>
        <p:grpSpPr>
          <a:xfrm>
            <a:off x="3614401" y="4182562"/>
            <a:ext cx="1357862" cy="769046"/>
            <a:chOff x="1285502" y="3727048"/>
            <a:chExt cx="1577527" cy="893457"/>
          </a:xfrm>
        </p:grpSpPr>
        <p:sp>
          <p:nvSpPr>
            <p:cNvPr id="1315" name="Google Shape;1315;p12"/>
            <p:cNvSpPr/>
            <p:nvPr/>
          </p:nvSpPr>
          <p:spPr>
            <a:xfrm>
              <a:off x="1285502" y="3727048"/>
              <a:ext cx="1577527" cy="893457"/>
            </a:xfrm>
            <a:prstGeom prst="roundRect">
              <a:avLst>
                <a:gd fmla="val 8127" name="adj"/>
              </a:avLst>
            </a:prstGeom>
            <a:gradFill>
              <a:gsLst>
                <a:gs pos="0">
                  <a:srgbClr val="BEBEBE"/>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16" name="Google Shape;1316;p12"/>
            <p:cNvSpPr/>
            <p:nvPr/>
          </p:nvSpPr>
          <p:spPr>
            <a:xfrm>
              <a:off x="1332143" y="3768818"/>
              <a:ext cx="1484245" cy="809917"/>
            </a:xfrm>
            <a:prstGeom prst="roundRect">
              <a:avLst>
                <a:gd fmla="val 2369" name="adj"/>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17" name="Google Shape;1317;p12"/>
            <p:cNvSpPr/>
            <p:nvPr/>
          </p:nvSpPr>
          <p:spPr>
            <a:xfrm>
              <a:off x="1350652" y="3786250"/>
              <a:ext cx="1447226" cy="775052"/>
            </a:xfrm>
            <a:prstGeom prst="rect">
              <a:avLst/>
            </a:prstGeom>
            <a:gradFill>
              <a:gsLst>
                <a:gs pos="0">
                  <a:srgbClr val="444444"/>
                </a:gs>
                <a:gs pos="28000">
                  <a:srgbClr val="262626"/>
                </a:gs>
                <a:gs pos="29000">
                  <a:schemeClr val="dk2"/>
                </a:gs>
                <a:gs pos="94000">
                  <a:srgbClr val="070707"/>
                </a:gs>
                <a:gs pos="100000">
                  <a:srgbClr val="21212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cxnSp>
        <p:nvCxnSpPr>
          <p:cNvPr id="1318" name="Google Shape;1318;p12"/>
          <p:cNvCxnSpPr/>
          <p:nvPr/>
        </p:nvCxnSpPr>
        <p:spPr>
          <a:xfrm>
            <a:off x="2125066" y="3858870"/>
            <a:ext cx="0" cy="261486"/>
          </a:xfrm>
          <a:prstGeom prst="straightConnector1">
            <a:avLst/>
          </a:prstGeom>
          <a:noFill/>
          <a:ln cap="flat" cmpd="sng" w="25400">
            <a:solidFill>
              <a:schemeClr val="dk2"/>
            </a:solidFill>
            <a:prstDash val="solid"/>
            <a:round/>
            <a:headEnd len="med" w="med" type="triangle"/>
            <a:tailEnd len="med" w="med" type="triangle"/>
          </a:ln>
        </p:spPr>
      </p:cxnSp>
      <p:cxnSp>
        <p:nvCxnSpPr>
          <p:cNvPr id="1319" name="Google Shape;1319;p12"/>
          <p:cNvCxnSpPr/>
          <p:nvPr/>
        </p:nvCxnSpPr>
        <p:spPr>
          <a:xfrm rot="10800000">
            <a:off x="2871338" y="4567086"/>
            <a:ext cx="675721" cy="0"/>
          </a:xfrm>
          <a:prstGeom prst="straightConnector1">
            <a:avLst/>
          </a:prstGeom>
          <a:noFill/>
          <a:ln cap="flat" cmpd="sng" w="25400">
            <a:solidFill>
              <a:schemeClr val="dk2"/>
            </a:solidFill>
            <a:prstDash val="solid"/>
            <a:round/>
            <a:headEnd len="med" w="med" type="triangle"/>
            <a:tailEnd len="med" w="med" type="triangle"/>
          </a:ln>
        </p:spPr>
      </p:cxnSp>
      <p:cxnSp>
        <p:nvCxnSpPr>
          <p:cNvPr id="1320" name="Google Shape;1320;p12"/>
          <p:cNvCxnSpPr/>
          <p:nvPr/>
        </p:nvCxnSpPr>
        <p:spPr>
          <a:xfrm>
            <a:off x="4293332" y="3858870"/>
            <a:ext cx="0" cy="261486"/>
          </a:xfrm>
          <a:prstGeom prst="straightConnector1">
            <a:avLst/>
          </a:prstGeom>
          <a:noFill/>
          <a:ln cap="flat" cmpd="sng" w="25400">
            <a:solidFill>
              <a:schemeClr val="dk2"/>
            </a:solidFill>
            <a:prstDash val="solid"/>
            <a:round/>
            <a:headEnd len="med" w="med" type="triangle"/>
            <a:tailEnd len="med" w="med" type="triangle"/>
          </a:ln>
        </p:spPr>
      </p:cxnSp>
      <p:sp>
        <p:nvSpPr>
          <p:cNvPr id="1321" name="Google Shape;1321;p12"/>
          <p:cNvSpPr txBox="1"/>
          <p:nvPr/>
        </p:nvSpPr>
        <p:spPr>
          <a:xfrm>
            <a:off x="1378794" y="4980668"/>
            <a:ext cx="1492544" cy="535531"/>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1600" u="none">
                <a:solidFill>
                  <a:schemeClr val="accent1"/>
                </a:solidFill>
                <a:latin typeface="Trebuchet MS"/>
                <a:ea typeface="Trebuchet MS"/>
                <a:cs typeface="Trebuchet MS"/>
                <a:sym typeface="Trebuchet MS"/>
              </a:rPr>
              <a:t>System Memory</a:t>
            </a:r>
            <a:endParaRPr b="0" sz="1200" u="none">
              <a:solidFill>
                <a:schemeClr val="accent1"/>
              </a:solidFill>
              <a:latin typeface="Trebuchet MS"/>
              <a:ea typeface="Trebuchet MS"/>
              <a:cs typeface="Trebuchet MS"/>
              <a:sym typeface="Trebuchet MS"/>
            </a:endParaRPr>
          </a:p>
        </p:txBody>
      </p:sp>
      <p:sp>
        <p:nvSpPr>
          <p:cNvPr id="1322" name="Google Shape;1322;p12"/>
          <p:cNvSpPr txBox="1"/>
          <p:nvPr/>
        </p:nvSpPr>
        <p:spPr>
          <a:xfrm>
            <a:off x="3547060" y="4980668"/>
            <a:ext cx="1492544" cy="3139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1600" u="none">
                <a:solidFill>
                  <a:srgbClr val="73B900"/>
                </a:solidFill>
                <a:latin typeface="Trebuchet MS"/>
                <a:ea typeface="Trebuchet MS"/>
                <a:cs typeface="Trebuchet MS"/>
                <a:sym typeface="Trebuchet MS"/>
              </a:rPr>
              <a:t>GPU Memory</a:t>
            </a:r>
            <a:endParaRPr b="0" sz="1200" u="none">
              <a:solidFill>
                <a:srgbClr val="73B900"/>
              </a:solidFill>
              <a:latin typeface="Trebuchet MS"/>
              <a:ea typeface="Trebuchet MS"/>
              <a:cs typeface="Trebuchet MS"/>
              <a:sym typeface="Trebuchet MS"/>
            </a:endParaRPr>
          </a:p>
        </p:txBody>
      </p:sp>
      <p:pic>
        <p:nvPicPr>
          <p:cNvPr id="1323" name="Google Shape;1323;p12"/>
          <p:cNvPicPr preferRelativeResize="0"/>
          <p:nvPr/>
        </p:nvPicPr>
        <p:blipFill rotWithShape="1">
          <a:blip r:embed="rId3">
            <a:alphaModFix/>
          </a:blip>
          <a:srcRect b="0" l="0" r="0" t="0"/>
          <a:stretch/>
        </p:blipFill>
        <p:spPr>
          <a:xfrm>
            <a:off x="1534076" y="2551449"/>
            <a:ext cx="1180437" cy="1280474"/>
          </a:xfrm>
          <a:prstGeom prst="rect">
            <a:avLst/>
          </a:prstGeom>
          <a:noFill/>
          <a:ln>
            <a:noFill/>
          </a:ln>
        </p:spPr>
      </p:pic>
      <p:pic>
        <p:nvPicPr>
          <p:cNvPr id="1324" name="Google Shape;1324;p12"/>
          <p:cNvPicPr preferRelativeResize="0"/>
          <p:nvPr/>
        </p:nvPicPr>
        <p:blipFill rotWithShape="1">
          <a:blip r:embed="rId4">
            <a:alphaModFix/>
          </a:blip>
          <a:srcRect b="0" l="0" r="0" t="0"/>
          <a:stretch/>
        </p:blipFill>
        <p:spPr>
          <a:xfrm>
            <a:off x="3605636" y="2521308"/>
            <a:ext cx="1375389" cy="1328474"/>
          </a:xfrm>
          <a:prstGeom prst="rect">
            <a:avLst/>
          </a:prstGeom>
          <a:noFill/>
          <a:ln>
            <a:noFill/>
          </a:ln>
        </p:spPr>
      </p:pic>
      <p:pic>
        <p:nvPicPr>
          <p:cNvPr id="1325" name="Google Shape;1325;p12"/>
          <p:cNvPicPr preferRelativeResize="0"/>
          <p:nvPr/>
        </p:nvPicPr>
        <p:blipFill rotWithShape="1">
          <a:blip r:embed="rId3">
            <a:alphaModFix/>
          </a:blip>
          <a:srcRect b="0" l="0" r="0" t="0"/>
          <a:stretch/>
        </p:blipFill>
        <p:spPr>
          <a:xfrm>
            <a:off x="6063286" y="2542561"/>
            <a:ext cx="1180437" cy="1280474"/>
          </a:xfrm>
          <a:prstGeom prst="rect">
            <a:avLst/>
          </a:prstGeom>
          <a:noFill/>
          <a:ln>
            <a:noFill/>
          </a:ln>
        </p:spPr>
      </p:pic>
      <p:pic>
        <p:nvPicPr>
          <p:cNvPr id="1326" name="Google Shape;1326;p12"/>
          <p:cNvPicPr preferRelativeResize="0"/>
          <p:nvPr/>
        </p:nvPicPr>
        <p:blipFill rotWithShape="1">
          <a:blip r:embed="rId4">
            <a:alphaModFix/>
          </a:blip>
          <a:srcRect b="0" l="0" r="0" t="0"/>
          <a:stretch/>
        </p:blipFill>
        <p:spPr>
          <a:xfrm>
            <a:off x="8134846" y="2512420"/>
            <a:ext cx="1375389" cy="1328474"/>
          </a:xfrm>
          <a:prstGeom prst="rect">
            <a:avLst/>
          </a:prstGeom>
          <a:noFill/>
          <a:ln>
            <a:noFill/>
          </a:ln>
        </p:spPr>
      </p:pic>
      <p:sp>
        <p:nvSpPr>
          <p:cNvPr id="1327" name="Google Shape;1327;p12"/>
          <p:cNvSpPr/>
          <p:nvPr/>
        </p:nvSpPr>
        <p:spPr>
          <a:xfrm>
            <a:off x="6480699" y="661226"/>
            <a:ext cx="3701988" cy="945632"/>
          </a:xfrm>
          <a:prstGeom prst="roundRect">
            <a:avLst>
              <a:gd fmla="val 16667" name="adj"/>
            </a:avLst>
          </a:prstGeom>
          <a:solidFill>
            <a:schemeClr val="lt2"/>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Commonly referred to as “unified memory.”</a:t>
            </a:r>
            <a:endParaRPr/>
          </a:p>
        </p:txBody>
      </p:sp>
      <p:sp>
        <p:nvSpPr>
          <p:cNvPr id="1328" name="Google Shape;1328;p12"/>
          <p:cNvSpPr/>
          <p:nvPr/>
        </p:nvSpPr>
        <p:spPr>
          <a:xfrm>
            <a:off x="1534076" y="4260148"/>
            <a:ext cx="1181974" cy="609643"/>
          </a:xfrm>
          <a:prstGeom prst="rect">
            <a:avLst/>
          </a:prstGeom>
          <a:gradFill>
            <a:gsLst>
              <a:gs pos="0">
                <a:schemeClr val="lt2"/>
              </a:gs>
              <a:gs pos="100000">
                <a:srgbClr val="05274D"/>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1800">
              <a:solidFill>
                <a:srgbClr val="FFFFFF"/>
              </a:solidFill>
              <a:latin typeface="Trebuchet MS"/>
              <a:ea typeface="Trebuchet MS"/>
              <a:cs typeface="Trebuchet MS"/>
              <a:sym typeface="Trebuchet MS"/>
            </a:endParaRPr>
          </a:p>
        </p:txBody>
      </p:sp>
      <p:sp>
        <p:nvSpPr>
          <p:cNvPr id="1329" name="Google Shape;1329;p12"/>
          <p:cNvSpPr/>
          <p:nvPr/>
        </p:nvSpPr>
        <p:spPr>
          <a:xfrm>
            <a:off x="3701320" y="4259265"/>
            <a:ext cx="1181974" cy="609643"/>
          </a:xfrm>
          <a:prstGeom prst="rect">
            <a:avLst/>
          </a:prstGeom>
          <a:gradFill>
            <a:gsLst>
              <a:gs pos="0">
                <a:srgbClr val="7BF429"/>
              </a:gs>
              <a:gs pos="100000">
                <a:srgbClr val="05274D"/>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1800">
              <a:solidFill>
                <a:srgbClr val="FFFFFF"/>
              </a:solidFill>
              <a:latin typeface="Trebuchet MS"/>
              <a:ea typeface="Trebuchet MS"/>
              <a:cs typeface="Trebuchet MS"/>
              <a:sym typeface="Trebuchet MS"/>
            </a:endParaRPr>
          </a:p>
        </p:txBody>
      </p:sp>
      <p:sp>
        <p:nvSpPr>
          <p:cNvPr id="1330" name="Google Shape;1330;p12"/>
          <p:cNvSpPr txBox="1"/>
          <p:nvPr>
            <p:ph type="title"/>
          </p:nvPr>
        </p:nvSpPr>
        <p:spPr>
          <a:xfrm>
            <a:off x="419641" y="649796"/>
            <a:ext cx="6237510"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CUDA MANAGED MEMORY</a:t>
            </a:r>
            <a:endParaRPr/>
          </a:p>
        </p:txBody>
      </p:sp>
      <p:sp>
        <p:nvSpPr>
          <p:cNvPr id="1331" name="Google Shape;1331;p12"/>
          <p:cNvSpPr txBox="1"/>
          <p:nvPr/>
        </p:nvSpPr>
        <p:spPr>
          <a:xfrm>
            <a:off x="6277647" y="4313899"/>
            <a:ext cx="2999539" cy="480131"/>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400">
                <a:solidFill>
                  <a:schemeClr val="lt1"/>
                </a:solidFill>
                <a:latin typeface="Arial"/>
                <a:ea typeface="Arial"/>
                <a:cs typeface="Arial"/>
                <a:sym typeface="Arial"/>
              </a:rPr>
              <a:t>CPU and GPU memories are </a:t>
            </a:r>
            <a:br>
              <a:rPr lang="en-US" sz="1400">
                <a:solidFill>
                  <a:schemeClr val="lt1"/>
                </a:solidFill>
                <a:latin typeface="Arial"/>
                <a:ea typeface="Arial"/>
                <a:cs typeface="Arial"/>
                <a:sym typeface="Arial"/>
              </a:rPr>
            </a:br>
            <a:r>
              <a:rPr lang="en-US" sz="1400">
                <a:solidFill>
                  <a:schemeClr val="lt1"/>
                </a:solidFill>
                <a:latin typeface="Arial"/>
                <a:ea typeface="Arial"/>
                <a:cs typeface="Arial"/>
                <a:sym typeface="Arial"/>
              </a:rPr>
              <a:t>combined into a single, shared pool</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1"/>
                                        </p:tgtEl>
                                        <p:attrNameLst>
                                          <p:attrName>style.visibility</p:attrName>
                                        </p:attrNameLst>
                                      </p:cBhvr>
                                      <p:to>
                                        <p:strVal val="visible"/>
                                      </p:to>
                                    </p:set>
                                    <p:animEffect filter="fade" transition="in">
                                      <p:cBhvr>
                                        <p:cTn dur="500"/>
                                        <p:tgtEl>
                                          <p:spTgt spid="13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6" name="Shape 1336"/>
        <p:cNvGrpSpPr/>
        <p:nvPr/>
      </p:nvGrpSpPr>
      <p:grpSpPr>
        <a:xfrm>
          <a:off x="0" y="0"/>
          <a:ext cx="0" cy="0"/>
          <a:chOff x="0" y="0"/>
          <a:chExt cx="0" cy="0"/>
        </a:xfrm>
      </p:grpSpPr>
      <p:sp>
        <p:nvSpPr>
          <p:cNvPr id="1337" name="Google Shape;1337;p1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CUDA MANAGED MEMORY</a:t>
            </a:r>
            <a:endParaRPr/>
          </a:p>
        </p:txBody>
      </p:sp>
      <p:sp>
        <p:nvSpPr>
          <p:cNvPr id="1338" name="Google Shape;1338;p13"/>
          <p:cNvSpPr txBox="1"/>
          <p:nvPr>
            <p:ph idx="1" type="body"/>
          </p:nvPr>
        </p:nvSpPr>
        <p:spPr>
          <a:xfrm>
            <a:off x="436740" y="2103036"/>
            <a:ext cx="9948672" cy="2280706"/>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Handling explicit data transfers between the host and device (CPU and GPU) can be difficult</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PGI compiler can utilize CUDA Managed Memory to defer data management</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This allows the developer to concentrate on parallelism and think about data movement as an optimization</a:t>
            </a:r>
            <a:endParaRPr/>
          </a:p>
        </p:txBody>
      </p:sp>
      <p:sp>
        <p:nvSpPr>
          <p:cNvPr id="1339" name="Google Shape;1339;p1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Usefulness</a:t>
            </a:r>
            <a:endParaRPr/>
          </a:p>
        </p:txBody>
      </p:sp>
      <p:sp>
        <p:nvSpPr>
          <p:cNvPr id="1340" name="Google Shape;1340;p13"/>
          <p:cNvSpPr txBox="1"/>
          <p:nvPr/>
        </p:nvSpPr>
        <p:spPr>
          <a:xfrm>
            <a:off x="419641" y="4588619"/>
            <a:ext cx="8829808" cy="369332"/>
          </a:xfrm>
          <a:prstGeom prst="rect">
            <a:avLst/>
          </a:prstGeom>
          <a:solidFill>
            <a:srgbClr val="F2F2F2"/>
          </a:solidFill>
          <a:ln cap="flat" cmpd="sng" w="28575">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000">
                <a:solidFill>
                  <a:schemeClr val="dk2"/>
                </a:solidFill>
                <a:latin typeface="Consolas"/>
                <a:ea typeface="Consolas"/>
                <a:cs typeface="Consolas"/>
                <a:sym typeface="Consolas"/>
              </a:rPr>
              <a:t>$	pgcc –fast –acc –ta=tesla:managed –Minfo=accel main.c</a:t>
            </a:r>
            <a:endParaRPr sz="2000">
              <a:solidFill>
                <a:schemeClr val="dk2"/>
              </a:solidFill>
              <a:latin typeface="Consolas"/>
              <a:ea typeface="Consolas"/>
              <a:cs typeface="Consolas"/>
              <a:sym typeface="Consolas"/>
            </a:endParaRPr>
          </a:p>
        </p:txBody>
      </p:sp>
      <p:sp>
        <p:nvSpPr>
          <p:cNvPr id="1341" name="Google Shape;1341;p13"/>
          <p:cNvSpPr txBox="1"/>
          <p:nvPr/>
        </p:nvSpPr>
        <p:spPr>
          <a:xfrm>
            <a:off x="436740" y="5153072"/>
            <a:ext cx="8829808" cy="369332"/>
          </a:xfrm>
          <a:prstGeom prst="rect">
            <a:avLst/>
          </a:prstGeom>
          <a:solidFill>
            <a:srgbClr val="F2F2F2"/>
          </a:solidFill>
          <a:ln cap="flat" cmpd="sng" w="28575">
            <a:solidFill>
              <a:srgbClr val="FF5400"/>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000">
                <a:solidFill>
                  <a:schemeClr val="dk2"/>
                </a:solidFill>
                <a:latin typeface="Consolas"/>
                <a:ea typeface="Consolas"/>
                <a:cs typeface="Consolas"/>
                <a:sym typeface="Consolas"/>
              </a:rPr>
              <a:t>$	pgfortran –fast –acc –ta=tesla:managed –Minfo=accel main.f90</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1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MANAGED MEMORY</a:t>
            </a:r>
            <a:endParaRPr/>
          </a:p>
        </p:txBody>
      </p:sp>
      <p:sp>
        <p:nvSpPr>
          <p:cNvPr id="1348" name="Google Shape;1348;p14"/>
          <p:cNvSpPr txBox="1"/>
          <p:nvPr>
            <p:ph idx="1" type="body"/>
          </p:nvPr>
        </p:nvSpPr>
        <p:spPr>
          <a:xfrm>
            <a:off x="436740" y="2103035"/>
            <a:ext cx="58116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The programmer will almost always be able to get better performance by manually handling data transfers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Memory allocation/deallocation takes longer with managed memory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Cannot transfer data asynchronously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Currently only available from PGI on NVIDIA GPUs.</a:t>
            </a:r>
            <a:endParaRPr/>
          </a:p>
          <a:p>
            <a:pPr indent="-101600" lvl="0" marL="228600" rtl="0" algn="l">
              <a:lnSpc>
                <a:spcPct val="90000"/>
              </a:lnSpc>
              <a:spcBef>
                <a:spcPts val="1800"/>
              </a:spcBef>
              <a:spcAft>
                <a:spcPts val="0"/>
              </a:spcAft>
              <a:buClr>
                <a:srgbClr val="868686"/>
              </a:buClr>
              <a:buSzPts val="2000"/>
              <a:buFont typeface="Noto Sans Symbols"/>
              <a:buNone/>
            </a:pPr>
            <a:r>
              <a:t/>
            </a:r>
            <a:endParaRPr/>
          </a:p>
        </p:txBody>
      </p:sp>
      <p:sp>
        <p:nvSpPr>
          <p:cNvPr id="1349" name="Google Shape;1349;p1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Limitations</a:t>
            </a:r>
            <a:endParaRPr/>
          </a:p>
        </p:txBody>
      </p:sp>
      <p:grpSp>
        <p:nvGrpSpPr>
          <p:cNvPr id="1350" name="Google Shape;1350;p14"/>
          <p:cNvGrpSpPr/>
          <p:nvPr/>
        </p:nvGrpSpPr>
        <p:grpSpPr>
          <a:xfrm>
            <a:off x="6964403" y="4055502"/>
            <a:ext cx="3224204" cy="769046"/>
            <a:chOff x="5814712" y="4003549"/>
            <a:chExt cx="3745794" cy="893458"/>
          </a:xfrm>
        </p:grpSpPr>
        <p:sp>
          <p:nvSpPr>
            <p:cNvPr id="1351" name="Google Shape;1351;p14"/>
            <p:cNvSpPr/>
            <p:nvPr/>
          </p:nvSpPr>
          <p:spPr>
            <a:xfrm>
              <a:off x="5814712" y="4003549"/>
              <a:ext cx="3745794" cy="893458"/>
            </a:xfrm>
            <a:prstGeom prst="roundRect">
              <a:avLst>
                <a:gd fmla="val 8127" name="adj"/>
              </a:avLst>
            </a:prstGeom>
            <a:gradFill>
              <a:gsLst>
                <a:gs pos="0">
                  <a:srgbClr val="BEBEBE"/>
                </a:gs>
                <a:gs pos="100000">
                  <a:schemeClr val="dk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52" name="Google Shape;1352;p14"/>
            <p:cNvSpPr/>
            <p:nvPr/>
          </p:nvSpPr>
          <p:spPr>
            <a:xfrm>
              <a:off x="5861354" y="4045318"/>
              <a:ext cx="3652511" cy="809918"/>
            </a:xfrm>
            <a:prstGeom prst="roundRect">
              <a:avLst>
                <a:gd fmla="val 2369" name="adj"/>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53" name="Google Shape;1353;p14"/>
            <p:cNvSpPr/>
            <p:nvPr/>
          </p:nvSpPr>
          <p:spPr>
            <a:xfrm>
              <a:off x="5879862" y="4062747"/>
              <a:ext cx="3615492" cy="775053"/>
            </a:xfrm>
            <a:prstGeom prst="rect">
              <a:avLst/>
            </a:prstGeom>
            <a:gradFill>
              <a:gsLst>
                <a:gs pos="0">
                  <a:srgbClr val="444444"/>
                </a:gs>
                <a:gs pos="28000">
                  <a:srgbClr val="262626"/>
                </a:gs>
                <a:gs pos="29000">
                  <a:schemeClr val="dk2"/>
                </a:gs>
                <a:gs pos="94000">
                  <a:srgbClr val="070707"/>
                </a:gs>
                <a:gs pos="100000">
                  <a:srgbClr val="21212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54" name="Google Shape;1354;p14"/>
            <p:cNvSpPr/>
            <p:nvPr/>
          </p:nvSpPr>
          <p:spPr>
            <a:xfrm>
              <a:off x="5916883" y="4096139"/>
              <a:ext cx="3541450" cy="708267"/>
            </a:xfrm>
            <a:prstGeom prst="rect">
              <a:avLst/>
            </a:prstGeom>
            <a:gradFill>
              <a:gsLst>
                <a:gs pos="0">
                  <a:srgbClr val="3BB478"/>
                </a:gs>
                <a:gs pos="100000">
                  <a:srgbClr val="1D5A3C"/>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sz="1800">
                <a:solidFill>
                  <a:srgbClr val="FFFFFF"/>
                </a:solidFill>
                <a:latin typeface="Trebuchet MS"/>
                <a:ea typeface="Trebuchet MS"/>
                <a:cs typeface="Trebuchet MS"/>
                <a:sym typeface="Trebuchet MS"/>
              </a:endParaRPr>
            </a:p>
          </p:txBody>
        </p:sp>
      </p:grpSp>
      <p:sp>
        <p:nvSpPr>
          <p:cNvPr id="1355" name="Google Shape;1355;p14"/>
          <p:cNvSpPr txBox="1"/>
          <p:nvPr/>
        </p:nvSpPr>
        <p:spPr>
          <a:xfrm>
            <a:off x="6894143" y="1778961"/>
            <a:ext cx="3364724" cy="3693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2000">
                <a:solidFill>
                  <a:schemeClr val="dk2"/>
                </a:solidFill>
                <a:latin typeface="Trebuchet MS"/>
                <a:ea typeface="Trebuchet MS"/>
                <a:cs typeface="Trebuchet MS"/>
                <a:sym typeface="Trebuchet MS"/>
              </a:rPr>
              <a:t>With Managed Memory</a:t>
            </a:r>
            <a:endParaRPr/>
          </a:p>
        </p:txBody>
      </p:sp>
      <p:cxnSp>
        <p:nvCxnSpPr>
          <p:cNvPr id="1356" name="Google Shape;1356;p14"/>
          <p:cNvCxnSpPr/>
          <p:nvPr/>
        </p:nvCxnSpPr>
        <p:spPr>
          <a:xfrm>
            <a:off x="7431851" y="3731811"/>
            <a:ext cx="0" cy="261486"/>
          </a:xfrm>
          <a:prstGeom prst="straightConnector1">
            <a:avLst/>
          </a:prstGeom>
          <a:noFill/>
          <a:ln cap="flat" cmpd="sng" w="25400">
            <a:solidFill>
              <a:schemeClr val="dk2"/>
            </a:solidFill>
            <a:prstDash val="solid"/>
            <a:round/>
            <a:headEnd len="med" w="med" type="triangle"/>
            <a:tailEnd len="med" w="med" type="triangle"/>
          </a:ln>
        </p:spPr>
      </p:cxnSp>
      <p:cxnSp>
        <p:nvCxnSpPr>
          <p:cNvPr id="1357" name="Google Shape;1357;p14"/>
          <p:cNvCxnSpPr/>
          <p:nvPr/>
        </p:nvCxnSpPr>
        <p:spPr>
          <a:xfrm>
            <a:off x="9597241" y="3731811"/>
            <a:ext cx="0" cy="261486"/>
          </a:xfrm>
          <a:prstGeom prst="straightConnector1">
            <a:avLst/>
          </a:prstGeom>
          <a:noFill/>
          <a:ln cap="flat" cmpd="sng" w="25400">
            <a:solidFill>
              <a:schemeClr val="dk2"/>
            </a:solidFill>
            <a:prstDash val="solid"/>
            <a:round/>
            <a:headEnd len="med" w="med" type="triangle"/>
            <a:tailEnd len="med" w="med" type="triangle"/>
          </a:ln>
        </p:spPr>
      </p:cxnSp>
      <p:sp>
        <p:nvSpPr>
          <p:cNvPr id="1358" name="Google Shape;1358;p14"/>
          <p:cNvSpPr txBox="1"/>
          <p:nvPr/>
        </p:nvSpPr>
        <p:spPr>
          <a:xfrm>
            <a:off x="7020483" y="4853609"/>
            <a:ext cx="3112044" cy="3139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lang="en-US" sz="1600">
                <a:solidFill>
                  <a:schemeClr val="dk2"/>
                </a:solidFill>
                <a:latin typeface="Trebuchet MS"/>
                <a:ea typeface="Trebuchet MS"/>
                <a:cs typeface="Trebuchet MS"/>
                <a:sym typeface="Trebuchet MS"/>
              </a:rPr>
              <a:t>Managed Memory</a:t>
            </a:r>
            <a:endParaRPr b="0" sz="1200">
              <a:solidFill>
                <a:schemeClr val="dk2"/>
              </a:solidFill>
              <a:latin typeface="Trebuchet MS"/>
              <a:ea typeface="Trebuchet MS"/>
              <a:cs typeface="Trebuchet MS"/>
              <a:sym typeface="Trebuchet MS"/>
            </a:endParaRPr>
          </a:p>
        </p:txBody>
      </p:sp>
      <p:pic>
        <p:nvPicPr>
          <p:cNvPr id="1359" name="Google Shape;1359;p14"/>
          <p:cNvPicPr preferRelativeResize="0"/>
          <p:nvPr/>
        </p:nvPicPr>
        <p:blipFill rotWithShape="1">
          <a:blip r:embed="rId3">
            <a:alphaModFix/>
          </a:blip>
          <a:srcRect b="0" l="0" r="0" t="0"/>
          <a:stretch/>
        </p:blipFill>
        <p:spPr>
          <a:xfrm>
            <a:off x="6837986" y="2415502"/>
            <a:ext cx="1180437" cy="1280474"/>
          </a:xfrm>
          <a:prstGeom prst="rect">
            <a:avLst/>
          </a:prstGeom>
          <a:noFill/>
          <a:ln>
            <a:noFill/>
          </a:ln>
        </p:spPr>
      </p:pic>
      <p:pic>
        <p:nvPicPr>
          <p:cNvPr id="1360" name="Google Shape;1360;p14"/>
          <p:cNvPicPr preferRelativeResize="0"/>
          <p:nvPr/>
        </p:nvPicPr>
        <p:blipFill rotWithShape="1">
          <a:blip r:embed="rId4">
            <a:alphaModFix/>
          </a:blip>
          <a:srcRect b="0" l="0" r="0" t="0"/>
          <a:stretch/>
        </p:blipFill>
        <p:spPr>
          <a:xfrm>
            <a:off x="8909546" y="2385361"/>
            <a:ext cx="1375389" cy="132847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1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OPENACC WITH MANAGED MEMORY</a:t>
            </a:r>
            <a:endParaRPr/>
          </a:p>
        </p:txBody>
      </p:sp>
      <p:sp>
        <p:nvSpPr>
          <p:cNvPr id="1366" name="Google Shape;1366;p15"/>
          <p:cNvSpPr txBox="1"/>
          <p:nvPr>
            <p:ph idx="1" type="body"/>
          </p:nvPr>
        </p:nvSpPr>
        <p:spPr>
          <a:xfrm>
            <a:off x="436740" y="1549667"/>
            <a:ext cx="5184414" cy="4272293"/>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sz="1100">
                <a:latin typeface="Consolas"/>
                <a:ea typeface="Consolas"/>
                <a:cs typeface="Consolas"/>
                <a:sym typeface="Consolas"/>
              </a:rPr>
              <a:t>while ( error &gt; tol &amp;&amp; iter &lt; iter_max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error = 0.0;</a:t>
            </a:r>
            <a:endParaRPr/>
          </a:p>
          <a:p>
            <a:pPr indent="0" lvl="0" marL="0" rtl="0" algn="l">
              <a:lnSpc>
                <a:spcPct val="100000"/>
              </a:lnSpc>
              <a:spcBef>
                <a:spcPts val="0"/>
              </a:spcBef>
              <a:spcAft>
                <a:spcPts val="0"/>
              </a:spcAft>
              <a:buSzPts val="1100"/>
              <a:buNone/>
            </a:pPr>
            <a:r>
              <a:rPr b="1" lang="en-US" sz="1100">
                <a:solidFill>
                  <a:srgbClr val="0080A7"/>
                </a:solidFill>
                <a:latin typeface="Consolas"/>
                <a:ea typeface="Consolas"/>
                <a:cs typeface="Consolas"/>
                <a:sym typeface="Consolas"/>
              </a:rPr>
              <a:t>#pragma acc kernels</a:t>
            </a:r>
            <a:endParaRPr/>
          </a:p>
          <a:p>
            <a:pPr indent="0" lvl="0" marL="0" rtl="0" algn="l">
              <a:lnSpc>
                <a:spcPct val="100000"/>
              </a:lnSpc>
              <a:spcBef>
                <a:spcPts val="0"/>
              </a:spcBef>
              <a:spcAft>
                <a:spcPts val="0"/>
              </a:spcAft>
              <a:buSzPts val="1100"/>
              <a:buNone/>
            </a:pPr>
            <a:r>
              <a:rPr b="1" lang="en-US" sz="1100">
                <a:solidFill>
                  <a:srgbClr val="0080A7"/>
                </a:solidFill>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for( int j = 1; j &lt; n-1; j++)</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for( int i = 1; i &lt; m-1; i++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Anew[j][i] = 0.25 * ( A[j][i+1] + A[j][i-1]</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 A[j-1][i] + A[j+1][i]);</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error = fmax( error, fabs(Anew[j][i] - A[j][i]));</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t/>
            </a:r>
            <a:endParaRPr sz="1100">
              <a:latin typeface="Consolas"/>
              <a:ea typeface="Consolas"/>
              <a:cs typeface="Consolas"/>
              <a:sym typeface="Consolas"/>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for( int j = 1; j &lt; n-1; j++)</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for( int i = 1; i &lt; m-1; i++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A[j][i] = Anew[j][i];</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  </a:t>
            </a:r>
            <a:r>
              <a:rPr b="1" lang="en-US" sz="1100">
                <a:solidFill>
                  <a:srgbClr val="0080A7"/>
                </a:solidFill>
                <a:latin typeface="Consolas"/>
                <a:ea typeface="Consolas"/>
                <a:cs typeface="Consolas"/>
                <a:sym typeface="Consolas"/>
              </a:rPr>
              <a:t>}</a:t>
            </a:r>
            <a:endParaRPr/>
          </a:p>
          <a:p>
            <a:pPr indent="0" lvl="0" marL="0" rtl="0" algn="l">
              <a:lnSpc>
                <a:spcPct val="100000"/>
              </a:lnSpc>
              <a:spcBef>
                <a:spcPts val="0"/>
              </a:spcBef>
              <a:spcAft>
                <a:spcPts val="0"/>
              </a:spcAft>
              <a:buSzPts val="1100"/>
              <a:buNone/>
            </a:pPr>
            <a:r>
              <a:rPr lang="en-US" sz="1100">
                <a:latin typeface="Consolas"/>
                <a:ea typeface="Consolas"/>
                <a:cs typeface="Consolas"/>
                <a:sym typeface="Consolas"/>
              </a:rPr>
              <a:t>}</a:t>
            </a:r>
            <a:endParaRPr/>
          </a:p>
        </p:txBody>
      </p:sp>
      <p:sp>
        <p:nvSpPr>
          <p:cNvPr id="1367" name="Google Shape;1367;p1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An Example from the Lab Code</a:t>
            </a:r>
            <a:endParaRPr/>
          </a:p>
        </p:txBody>
      </p:sp>
      <p:sp>
        <p:nvSpPr>
          <p:cNvPr id="1368" name="Google Shape;1368;p15"/>
          <p:cNvSpPr/>
          <p:nvPr/>
        </p:nvSpPr>
        <p:spPr>
          <a:xfrm>
            <a:off x="5871411" y="1713493"/>
            <a:ext cx="3907856" cy="1812132"/>
          </a:xfrm>
          <a:custGeom>
            <a:rect b="b" l="l" r="r" t="t"/>
            <a:pathLst>
              <a:path extrusionOk="0" h="120000" w="120000">
                <a:moveTo>
                  <a:pt x="0" y="0"/>
                </a:moveTo>
                <a:lnTo>
                  <a:pt x="120000" y="0"/>
                </a:lnTo>
                <a:lnTo>
                  <a:pt x="120000" y="120000"/>
                </a:lnTo>
                <a:lnTo>
                  <a:pt x="0" y="120000"/>
                </a:lnTo>
                <a:close/>
              </a:path>
              <a:path extrusionOk="0" fill="none" h="120000" w="120000">
                <a:moveTo>
                  <a:pt x="-6452" y="41855"/>
                </a:moveTo>
                <a:lnTo>
                  <a:pt x="-63493" y="33204"/>
                </a:lnTo>
              </a:path>
            </a:pathLst>
          </a:custGeom>
          <a:solidFill>
            <a:schemeClr val="lt1"/>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2"/>
                </a:solidFill>
                <a:latin typeface="Arial"/>
                <a:ea typeface="Arial"/>
                <a:cs typeface="Arial"/>
                <a:sym typeface="Arial"/>
              </a:rPr>
              <a:t>Without Managed Memory the compiler must determine the size of A and Anew and copy their data to and from the GPU each iteration to ensure correctness</a:t>
            </a:r>
            <a:endParaRPr/>
          </a:p>
        </p:txBody>
      </p:sp>
      <p:sp>
        <p:nvSpPr>
          <p:cNvPr id="1369" name="Google Shape;1369;p15"/>
          <p:cNvSpPr/>
          <p:nvPr/>
        </p:nvSpPr>
        <p:spPr>
          <a:xfrm>
            <a:off x="5871411" y="4297866"/>
            <a:ext cx="3907856" cy="1372607"/>
          </a:xfrm>
          <a:prstGeom prst="rect">
            <a:avLst/>
          </a:prstGeom>
          <a:solidFill>
            <a:schemeClr val="lt1"/>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2"/>
                </a:solidFill>
                <a:latin typeface="Arial"/>
                <a:ea typeface="Arial"/>
                <a:cs typeface="Arial"/>
                <a:sym typeface="Arial"/>
              </a:rPr>
              <a:t>With Managed Memory the underlying runtime will move the data only when needed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16"/>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a:t>INTRODUCTION TO DATA CLAUSES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 name="Shape 1379"/>
        <p:cNvGrpSpPr/>
        <p:nvPr/>
      </p:nvGrpSpPr>
      <p:grpSpPr>
        <a:xfrm>
          <a:off x="0" y="0"/>
          <a:ext cx="0" cy="0"/>
          <a:chOff x="0" y="0"/>
          <a:chExt cx="0" cy="0"/>
        </a:xfrm>
      </p:grpSpPr>
      <p:sp>
        <p:nvSpPr>
          <p:cNvPr id="1380" name="Google Shape;1380;p1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381" name="Google Shape;1381;p17"/>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Moving data between the Host and Device using copy</a:t>
            </a:r>
            <a:endParaRPr/>
          </a:p>
        </p:txBody>
      </p:sp>
      <p:sp>
        <p:nvSpPr>
          <p:cNvPr id="1382" name="Google Shape;1382;p17"/>
          <p:cNvSpPr txBox="1"/>
          <p:nvPr/>
        </p:nvSpPr>
        <p:spPr>
          <a:xfrm>
            <a:off x="1013316" y="4014147"/>
            <a:ext cx="8788753" cy="1645920"/>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lang="en-US" sz="2800">
                <a:solidFill>
                  <a:srgbClr val="3051FF"/>
                </a:solidFill>
                <a:latin typeface="Consolas"/>
                <a:ea typeface="Consolas"/>
                <a:cs typeface="Consolas"/>
                <a:sym typeface="Consolas"/>
              </a:rPr>
              <a:t>for</a:t>
            </a:r>
            <a:r>
              <a:rPr lang="en-US" sz="2800">
                <a:solidFill>
                  <a:schemeClr val="dk2"/>
                </a:solidFill>
                <a:latin typeface="Consolas"/>
                <a:ea typeface="Consolas"/>
                <a:cs typeface="Consolas"/>
                <a:sym typeface="Consolas"/>
              </a:rPr>
              <a:t>(</a:t>
            </a:r>
            <a:r>
              <a:rPr lang="en-US" sz="2800">
                <a:solidFill>
                  <a:srgbClr val="A64CFF"/>
                </a:solidFill>
                <a:latin typeface="Consolas"/>
                <a:ea typeface="Consolas"/>
                <a:cs typeface="Consolas"/>
                <a:sym typeface="Consolas"/>
              </a:rPr>
              <a:t>int</a:t>
            </a:r>
            <a:r>
              <a:rPr lang="en-US" sz="2800">
                <a:solidFill>
                  <a:schemeClr val="dk2"/>
                </a:solidFill>
                <a:latin typeface="Consolas"/>
                <a:ea typeface="Consolas"/>
                <a:cs typeface="Consolas"/>
                <a:sym typeface="Consolas"/>
              </a:rPr>
              <a:t> i = </a:t>
            </a:r>
            <a:r>
              <a:rPr lang="en-US" sz="2800">
                <a:solidFill>
                  <a:srgbClr val="FF8738"/>
                </a:solidFill>
                <a:latin typeface="Consolas"/>
                <a:ea typeface="Consolas"/>
                <a:cs typeface="Consolas"/>
                <a:sym typeface="Consolas"/>
              </a:rPr>
              <a:t>0</a:t>
            </a:r>
            <a:r>
              <a:rPr lang="en-US" sz="2800">
                <a:solidFill>
                  <a:schemeClr val="dk2"/>
                </a:solidFill>
                <a:latin typeface="Consolas"/>
                <a:ea typeface="Consolas"/>
                <a:cs typeface="Consolas"/>
                <a:sym typeface="Consolas"/>
              </a:rPr>
              <a:t>; i &lt; N; i</a:t>
            </a:r>
            <a:r>
              <a:rPr lang="en-US" sz="2800">
                <a:solidFill>
                  <a:srgbClr val="030382"/>
                </a:solidFill>
                <a:latin typeface="Consolas"/>
                <a:ea typeface="Consolas"/>
                <a:cs typeface="Consolas"/>
                <a:sym typeface="Consolas"/>
              </a:rPr>
              <a:t>++</a:t>
            </a:r>
            <a:r>
              <a:rPr lang="en-US" sz="28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	a[i] = </a:t>
            </a:r>
            <a:r>
              <a:rPr lang="en-US" sz="2800">
                <a:solidFill>
                  <a:srgbClr val="FF8738"/>
                </a:solidFill>
                <a:latin typeface="Consolas"/>
                <a:ea typeface="Consolas"/>
                <a:cs typeface="Consolas"/>
                <a:sym typeface="Consolas"/>
              </a:rPr>
              <a:t>0</a:t>
            </a:r>
            <a:r>
              <a:rPr lang="en-US" sz="28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a:t>
            </a:r>
            <a:endParaRPr/>
          </a:p>
        </p:txBody>
      </p:sp>
      <p:sp>
        <p:nvSpPr>
          <p:cNvPr id="1383" name="Google Shape;1383;p17"/>
          <p:cNvSpPr/>
          <p:nvPr/>
        </p:nvSpPr>
        <p:spPr>
          <a:xfrm>
            <a:off x="994264" y="3655227"/>
            <a:ext cx="1014443" cy="358920"/>
          </a:xfrm>
          <a:prstGeom prst="snip2SameRect">
            <a:avLst>
              <a:gd fmla="val 16667" name="adj1"/>
              <a:gd fmla="val 0" name="adj2"/>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C/C++</a:t>
            </a:r>
            <a:endParaRPr/>
          </a:p>
        </p:txBody>
      </p:sp>
      <p:sp>
        <p:nvSpPr>
          <p:cNvPr id="1384" name="Google Shape;1384;p17"/>
          <p:cNvSpPr txBox="1"/>
          <p:nvPr>
            <p:ph idx="1" type="body"/>
          </p:nvPr>
        </p:nvSpPr>
        <p:spPr>
          <a:xfrm>
            <a:off x="436739" y="1771331"/>
            <a:ext cx="9959005" cy="1749422"/>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Data clauses allow the programmer to tell the compiler which data to move and when</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Data clauses may be added to </a:t>
            </a:r>
            <a:r>
              <a:rPr b="1" lang="en-US"/>
              <a:t>kernels</a:t>
            </a:r>
            <a:r>
              <a:rPr lang="en-US"/>
              <a:t> or </a:t>
            </a:r>
            <a:r>
              <a:rPr b="1" lang="en-US"/>
              <a:t>parallel</a:t>
            </a:r>
            <a:r>
              <a:rPr lang="en-US"/>
              <a:t> regions, but also </a:t>
            </a:r>
            <a:r>
              <a:rPr b="1" lang="en-US"/>
              <a:t>data</a:t>
            </a:r>
            <a:r>
              <a:rPr lang="en-US"/>
              <a:t>, </a:t>
            </a:r>
            <a:r>
              <a:rPr b="1" lang="en-US"/>
              <a:t>enter data</a:t>
            </a:r>
            <a:r>
              <a:rPr lang="en-US"/>
              <a:t>, and </a:t>
            </a:r>
            <a:r>
              <a:rPr b="1" lang="en-US"/>
              <a:t>exit data</a:t>
            </a:r>
            <a:r>
              <a:rPr lang="en-US"/>
              <a:t>, which will discussed shortly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1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391" name="Google Shape;1391;p1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Moving data between the Host and Device using copy</a:t>
            </a:r>
            <a:endParaRPr/>
          </a:p>
        </p:txBody>
      </p:sp>
      <p:sp>
        <p:nvSpPr>
          <p:cNvPr id="1392" name="Google Shape;1392;p18"/>
          <p:cNvSpPr txBox="1"/>
          <p:nvPr/>
        </p:nvSpPr>
        <p:spPr>
          <a:xfrm>
            <a:off x="1013316" y="4014147"/>
            <a:ext cx="8788753" cy="1645920"/>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#pragma acc parallel loop copyout(a[0:n])</a:t>
            </a:r>
            <a:endParaRPr/>
          </a:p>
          <a:p>
            <a:pPr indent="0" lvl="0" marL="0" marR="0" rtl="0" algn="l">
              <a:lnSpc>
                <a:spcPct val="90000"/>
              </a:lnSpc>
              <a:spcBef>
                <a:spcPts val="0"/>
              </a:spcBef>
              <a:spcAft>
                <a:spcPts val="0"/>
              </a:spcAft>
              <a:buNone/>
            </a:pPr>
            <a:r>
              <a:rPr lang="en-US" sz="2800">
                <a:solidFill>
                  <a:srgbClr val="3051FF"/>
                </a:solidFill>
                <a:latin typeface="Consolas"/>
                <a:ea typeface="Consolas"/>
                <a:cs typeface="Consolas"/>
                <a:sym typeface="Consolas"/>
              </a:rPr>
              <a:t>for</a:t>
            </a:r>
            <a:r>
              <a:rPr lang="en-US" sz="2800">
                <a:solidFill>
                  <a:schemeClr val="dk2"/>
                </a:solidFill>
                <a:latin typeface="Consolas"/>
                <a:ea typeface="Consolas"/>
                <a:cs typeface="Consolas"/>
                <a:sym typeface="Consolas"/>
              </a:rPr>
              <a:t>(</a:t>
            </a:r>
            <a:r>
              <a:rPr lang="en-US" sz="2800">
                <a:solidFill>
                  <a:srgbClr val="A64CFF"/>
                </a:solidFill>
                <a:latin typeface="Consolas"/>
                <a:ea typeface="Consolas"/>
                <a:cs typeface="Consolas"/>
                <a:sym typeface="Consolas"/>
              </a:rPr>
              <a:t>int</a:t>
            </a:r>
            <a:r>
              <a:rPr lang="en-US" sz="2800">
                <a:solidFill>
                  <a:schemeClr val="dk2"/>
                </a:solidFill>
                <a:latin typeface="Consolas"/>
                <a:ea typeface="Consolas"/>
                <a:cs typeface="Consolas"/>
                <a:sym typeface="Consolas"/>
              </a:rPr>
              <a:t> i = </a:t>
            </a:r>
            <a:r>
              <a:rPr lang="en-US" sz="2800">
                <a:solidFill>
                  <a:srgbClr val="FF8738"/>
                </a:solidFill>
                <a:latin typeface="Consolas"/>
                <a:ea typeface="Consolas"/>
                <a:cs typeface="Consolas"/>
                <a:sym typeface="Consolas"/>
              </a:rPr>
              <a:t>0</a:t>
            </a:r>
            <a:r>
              <a:rPr lang="en-US" sz="2800">
                <a:solidFill>
                  <a:schemeClr val="dk2"/>
                </a:solidFill>
                <a:latin typeface="Consolas"/>
                <a:ea typeface="Consolas"/>
                <a:cs typeface="Consolas"/>
                <a:sym typeface="Consolas"/>
              </a:rPr>
              <a:t>; i &lt; N; i</a:t>
            </a:r>
            <a:r>
              <a:rPr lang="en-US" sz="2800">
                <a:solidFill>
                  <a:srgbClr val="030382"/>
                </a:solidFill>
                <a:latin typeface="Consolas"/>
                <a:ea typeface="Consolas"/>
                <a:cs typeface="Consolas"/>
                <a:sym typeface="Consolas"/>
              </a:rPr>
              <a:t>++</a:t>
            </a:r>
            <a:r>
              <a:rPr lang="en-US" sz="28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	a[i] = </a:t>
            </a:r>
            <a:r>
              <a:rPr lang="en-US" sz="2800">
                <a:solidFill>
                  <a:srgbClr val="FF8738"/>
                </a:solidFill>
                <a:latin typeface="Consolas"/>
                <a:ea typeface="Consolas"/>
                <a:cs typeface="Consolas"/>
                <a:sym typeface="Consolas"/>
              </a:rPr>
              <a:t>0</a:t>
            </a:r>
            <a:r>
              <a:rPr lang="en-US" sz="28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a:t>
            </a:r>
            <a:endParaRPr/>
          </a:p>
        </p:txBody>
      </p:sp>
      <p:sp>
        <p:nvSpPr>
          <p:cNvPr id="1393" name="Google Shape;1393;p18"/>
          <p:cNvSpPr/>
          <p:nvPr/>
        </p:nvSpPr>
        <p:spPr>
          <a:xfrm>
            <a:off x="994264" y="3655227"/>
            <a:ext cx="1014443" cy="358920"/>
          </a:xfrm>
          <a:prstGeom prst="snip2SameRect">
            <a:avLst>
              <a:gd fmla="val 16667" name="adj1"/>
              <a:gd fmla="val 0" name="adj2"/>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C/C++</a:t>
            </a:r>
            <a:endParaRPr/>
          </a:p>
        </p:txBody>
      </p:sp>
      <p:sp>
        <p:nvSpPr>
          <p:cNvPr id="1394" name="Google Shape;1394;p18"/>
          <p:cNvSpPr txBox="1"/>
          <p:nvPr>
            <p:ph idx="1" type="body"/>
          </p:nvPr>
        </p:nvSpPr>
        <p:spPr>
          <a:xfrm>
            <a:off x="436739" y="1771331"/>
            <a:ext cx="9959005" cy="1749422"/>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Data clauses allow the programmer to tell the compiler which data to move and when</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Data clauses may be added to </a:t>
            </a:r>
            <a:r>
              <a:rPr b="1" lang="en-US"/>
              <a:t>kernels</a:t>
            </a:r>
            <a:r>
              <a:rPr lang="en-US"/>
              <a:t> or </a:t>
            </a:r>
            <a:r>
              <a:rPr b="1" lang="en-US"/>
              <a:t>parallel</a:t>
            </a:r>
            <a:r>
              <a:rPr lang="en-US"/>
              <a:t> regions, but also </a:t>
            </a:r>
            <a:r>
              <a:rPr b="1" lang="en-US"/>
              <a:t>data</a:t>
            </a:r>
            <a:r>
              <a:rPr lang="en-US"/>
              <a:t>, </a:t>
            </a:r>
            <a:r>
              <a:rPr b="1" lang="en-US"/>
              <a:t>enter data</a:t>
            </a:r>
            <a:r>
              <a:rPr lang="en-US"/>
              <a:t>, and </a:t>
            </a:r>
            <a:r>
              <a:rPr b="1" lang="en-US"/>
              <a:t>exit data</a:t>
            </a:r>
            <a:r>
              <a:rPr lang="en-US"/>
              <a:t>, which will discussed shortly</a:t>
            </a:r>
            <a:endParaRPr/>
          </a:p>
        </p:txBody>
      </p:sp>
      <p:sp>
        <p:nvSpPr>
          <p:cNvPr id="1395" name="Google Shape;1395;p18"/>
          <p:cNvSpPr/>
          <p:nvPr/>
        </p:nvSpPr>
        <p:spPr>
          <a:xfrm>
            <a:off x="7286324" y="4687503"/>
            <a:ext cx="2983832" cy="1299411"/>
          </a:xfrm>
          <a:custGeom>
            <a:rect b="b" l="l" r="r" t="t"/>
            <a:pathLst>
              <a:path extrusionOk="0" h="120000" w="120000">
                <a:moveTo>
                  <a:pt x="0" y="0"/>
                </a:moveTo>
                <a:lnTo>
                  <a:pt x="120000" y="0"/>
                </a:lnTo>
                <a:lnTo>
                  <a:pt x="120000" y="120000"/>
                </a:lnTo>
                <a:lnTo>
                  <a:pt x="0" y="120000"/>
                </a:lnTo>
                <a:close/>
              </a:path>
              <a:path extrusionOk="0" fill="none" h="120000" w="120000">
                <a:moveTo>
                  <a:pt x="-10000" y="22500"/>
                </a:moveTo>
                <a:lnTo>
                  <a:pt x="-23548" y="-10777"/>
                </a:lnTo>
              </a:path>
            </a:pathLst>
          </a:custGeom>
          <a:solidFill>
            <a:schemeClr val="lt1"/>
          </a:solidFill>
          <a:ln cap="flat" cmpd="sng" w="254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2"/>
                </a:solidFill>
                <a:latin typeface="Arial"/>
                <a:ea typeface="Arial"/>
                <a:cs typeface="Arial"/>
                <a:sym typeface="Arial"/>
              </a:rPr>
              <a:t>I don’t need the initial value of a, so I’ll only copy it out of the region at the end.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0" name="Shape 1400"/>
        <p:cNvGrpSpPr/>
        <p:nvPr/>
      </p:nvGrpSpPr>
      <p:grpSpPr>
        <a:xfrm>
          <a:off x="0" y="0"/>
          <a:ext cx="0" cy="0"/>
          <a:chOff x="0" y="0"/>
          <a:chExt cx="0" cy="0"/>
        </a:xfrm>
      </p:grpSpPr>
      <p:grpSp>
        <p:nvGrpSpPr>
          <p:cNvPr id="1401" name="Google Shape;1401;p19"/>
          <p:cNvGrpSpPr/>
          <p:nvPr/>
        </p:nvGrpSpPr>
        <p:grpSpPr>
          <a:xfrm>
            <a:off x="1003790" y="3636539"/>
            <a:ext cx="8807806" cy="1991116"/>
            <a:chOff x="994263" y="1564722"/>
            <a:chExt cx="8807806" cy="1991116"/>
          </a:xfrm>
        </p:grpSpPr>
        <p:sp>
          <p:nvSpPr>
            <p:cNvPr id="1402" name="Google Shape;1402;p19"/>
            <p:cNvSpPr txBox="1"/>
            <p:nvPr/>
          </p:nvSpPr>
          <p:spPr>
            <a:xfrm>
              <a:off x="1013316" y="1912311"/>
              <a:ext cx="8788753" cy="1643527"/>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!$acc parallel loop copyout(a(1:N))</a:t>
              </a:r>
              <a:endParaRPr/>
            </a:p>
            <a:p>
              <a:pPr indent="0" lvl="0" marL="0" marR="0" rtl="0" algn="l">
                <a:lnSpc>
                  <a:spcPct val="90000"/>
                </a:lnSpc>
                <a:spcBef>
                  <a:spcPts val="0"/>
                </a:spcBef>
                <a:spcAft>
                  <a:spcPts val="0"/>
                </a:spcAft>
                <a:buNone/>
              </a:pPr>
              <a:r>
                <a:rPr lang="en-US" sz="2800">
                  <a:solidFill>
                    <a:srgbClr val="3051FF"/>
                  </a:solidFill>
                  <a:latin typeface="Consolas"/>
                  <a:ea typeface="Consolas"/>
                  <a:cs typeface="Consolas"/>
                  <a:sym typeface="Consolas"/>
                </a:rPr>
                <a:t>do</a:t>
              </a:r>
              <a:r>
                <a:rPr lang="en-US" sz="2800">
                  <a:solidFill>
                    <a:schemeClr val="dk2"/>
                  </a:solidFill>
                  <a:latin typeface="Consolas"/>
                  <a:ea typeface="Consolas"/>
                  <a:cs typeface="Consolas"/>
                  <a:sym typeface="Consolas"/>
                </a:rPr>
                <a:t> i = </a:t>
              </a:r>
              <a:r>
                <a:rPr lang="en-US" sz="2800">
                  <a:solidFill>
                    <a:srgbClr val="FF8738"/>
                  </a:solidFill>
                  <a:latin typeface="Consolas"/>
                  <a:ea typeface="Consolas"/>
                  <a:cs typeface="Consolas"/>
                  <a:sym typeface="Consolas"/>
                </a:rPr>
                <a:t>1</a:t>
              </a:r>
              <a:r>
                <a:rPr lang="en-US" sz="2800">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	a(i) = </a:t>
              </a:r>
              <a:r>
                <a:rPr lang="en-US" sz="2800">
                  <a:solidFill>
                    <a:srgbClr val="FF8738"/>
                  </a:solidFill>
                  <a:latin typeface="Consolas"/>
                  <a:ea typeface="Consolas"/>
                  <a:cs typeface="Consolas"/>
                  <a:sym typeface="Consolas"/>
                </a:rPr>
                <a:t>0</a:t>
              </a:r>
              <a:endParaRPr sz="2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2800">
                  <a:solidFill>
                    <a:srgbClr val="3051FF"/>
                  </a:solidFill>
                  <a:latin typeface="Consolas"/>
                  <a:ea typeface="Consolas"/>
                  <a:cs typeface="Consolas"/>
                  <a:sym typeface="Consolas"/>
                </a:rPr>
                <a:t>end do</a:t>
              </a:r>
              <a:endParaRPr sz="2800">
                <a:solidFill>
                  <a:schemeClr val="dk2"/>
                </a:solidFill>
                <a:latin typeface="Consolas"/>
                <a:ea typeface="Consolas"/>
                <a:cs typeface="Consolas"/>
                <a:sym typeface="Consolas"/>
              </a:endParaRPr>
            </a:p>
          </p:txBody>
        </p:sp>
        <p:sp>
          <p:nvSpPr>
            <p:cNvPr id="1403" name="Google Shape;1403;p19"/>
            <p:cNvSpPr/>
            <p:nvPr/>
          </p:nvSpPr>
          <p:spPr>
            <a:xfrm>
              <a:off x="994263" y="1564722"/>
              <a:ext cx="1014443" cy="358920"/>
            </a:xfrm>
            <a:prstGeom prst="snip2SameRect">
              <a:avLst>
                <a:gd fmla="val 16667" name="adj1"/>
                <a:gd fmla="val 0" name="adj2"/>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Fortran</a:t>
              </a:r>
              <a:endParaRPr/>
            </a:p>
          </p:txBody>
        </p:sp>
      </p:grpSp>
      <p:sp>
        <p:nvSpPr>
          <p:cNvPr id="1404" name="Google Shape;1404;p1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405" name="Google Shape;1405;p1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Moving data between the Host and Device using copy</a:t>
            </a:r>
            <a:endParaRPr/>
          </a:p>
        </p:txBody>
      </p:sp>
      <p:sp>
        <p:nvSpPr>
          <p:cNvPr id="1406" name="Google Shape;1406;p19"/>
          <p:cNvSpPr txBox="1"/>
          <p:nvPr>
            <p:ph idx="1" type="body"/>
          </p:nvPr>
        </p:nvSpPr>
        <p:spPr>
          <a:xfrm>
            <a:off x="436739" y="1771331"/>
            <a:ext cx="9959005" cy="1749422"/>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Data clauses allow the programmer to tell the compiler which data to move and when</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Data clauses may be added to </a:t>
            </a:r>
            <a:r>
              <a:rPr b="1" lang="en-US"/>
              <a:t>kernels</a:t>
            </a:r>
            <a:r>
              <a:rPr lang="en-US"/>
              <a:t> or </a:t>
            </a:r>
            <a:r>
              <a:rPr b="1" lang="en-US"/>
              <a:t>parallel</a:t>
            </a:r>
            <a:r>
              <a:rPr lang="en-US"/>
              <a:t> regions, but also </a:t>
            </a:r>
            <a:r>
              <a:rPr b="1" lang="en-US"/>
              <a:t>data</a:t>
            </a:r>
            <a:r>
              <a:rPr lang="en-US"/>
              <a:t>, </a:t>
            </a:r>
            <a:r>
              <a:rPr b="1" lang="en-US"/>
              <a:t>enter data</a:t>
            </a:r>
            <a:r>
              <a:rPr lang="en-US"/>
              <a:t>, and </a:t>
            </a:r>
            <a:r>
              <a:rPr b="1" lang="en-US"/>
              <a:t>exit data</a:t>
            </a:r>
            <a:r>
              <a:rPr lang="en-US"/>
              <a:t>, which will discussed shortly</a:t>
            </a:r>
            <a:endParaRPr/>
          </a:p>
        </p:txBody>
      </p:sp>
      <p:sp>
        <p:nvSpPr>
          <p:cNvPr id="1407" name="Google Shape;1407;p19"/>
          <p:cNvSpPr/>
          <p:nvPr/>
        </p:nvSpPr>
        <p:spPr>
          <a:xfrm>
            <a:off x="7286324" y="4687503"/>
            <a:ext cx="2983832" cy="1299411"/>
          </a:xfrm>
          <a:custGeom>
            <a:rect b="b" l="l" r="r" t="t"/>
            <a:pathLst>
              <a:path extrusionOk="0" h="120000" w="120000">
                <a:moveTo>
                  <a:pt x="0" y="0"/>
                </a:moveTo>
                <a:lnTo>
                  <a:pt x="120000" y="0"/>
                </a:lnTo>
                <a:lnTo>
                  <a:pt x="120000" y="120000"/>
                </a:lnTo>
                <a:lnTo>
                  <a:pt x="0" y="120000"/>
                </a:lnTo>
                <a:close/>
              </a:path>
              <a:path extrusionOk="0" fill="none" h="120000" w="120000">
                <a:moveTo>
                  <a:pt x="-10000" y="22500"/>
                </a:moveTo>
                <a:lnTo>
                  <a:pt x="-23548" y="-10777"/>
                </a:lnTo>
              </a:path>
            </a:pathLst>
          </a:cu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2"/>
                </a:solidFill>
                <a:latin typeface="Arial"/>
                <a:ea typeface="Arial"/>
                <a:cs typeface="Arial"/>
                <a:sym typeface="Arial"/>
              </a:rPr>
              <a:t>I don’t need the initial value of a, so I’ll only copy it out of the region at the end.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MODULE OVERVIEW</a:t>
            </a:r>
            <a:endParaRPr/>
          </a:p>
        </p:txBody>
      </p:sp>
      <p:sp>
        <p:nvSpPr>
          <p:cNvPr id="65" name="Google Shape;65;p2"/>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OpenACC Directives</a:t>
            </a:r>
            <a:endParaRPr/>
          </a:p>
          <a:p>
            <a:pPr indent="0" lvl="0" marL="0" rtl="0" algn="l">
              <a:lnSpc>
                <a:spcPct val="90000"/>
              </a:lnSpc>
              <a:spcBef>
                <a:spcPts val="1800"/>
              </a:spcBef>
              <a:spcAft>
                <a:spcPts val="0"/>
              </a:spcAft>
              <a:buSzPts val="2400"/>
              <a:buFont typeface="Arial"/>
              <a:buNone/>
            </a:pPr>
            <a:r>
              <a:t/>
            </a:r>
            <a:endParaRPr/>
          </a:p>
          <a:p>
            <a:pPr indent="0" lvl="0" marL="0" rtl="0" algn="l">
              <a:lnSpc>
                <a:spcPct val="90000"/>
              </a:lnSpc>
              <a:spcBef>
                <a:spcPts val="1800"/>
              </a:spcBef>
              <a:spcAft>
                <a:spcPts val="0"/>
              </a:spcAft>
              <a:buSzPts val="2400"/>
              <a:buFont typeface="Arial"/>
              <a:buNone/>
            </a:pPr>
            <a:r>
              <a:t/>
            </a:r>
            <a:endParaRPr/>
          </a:p>
        </p:txBody>
      </p:sp>
      <p:sp>
        <p:nvSpPr>
          <p:cNvPr id="66" name="Google Shape;66;p2"/>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Multicore CPU vs GPU</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Introduction to GPU Data Management</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CUDA Managed Memory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GPU Profiling with Nsight Systems</a:t>
            </a:r>
            <a:endParaRPr/>
          </a:p>
          <a:p>
            <a:pPr indent="-101600" lvl="0" marL="228600" rtl="0" algn="l">
              <a:lnSpc>
                <a:spcPct val="90000"/>
              </a:lnSpc>
              <a:spcBef>
                <a:spcPts val="1800"/>
              </a:spcBef>
              <a:spcAft>
                <a:spcPts val="0"/>
              </a:spcAft>
              <a:buClr>
                <a:srgbClr val="868686"/>
              </a:buClr>
              <a:buSzPts val="2000"/>
              <a:buFont typeface="Noto Sans Symbols"/>
              <a:buNone/>
            </a:pPr>
            <a:r>
              <a:t/>
            </a:r>
            <a:endParaRPr/>
          </a:p>
          <a:p>
            <a:pPr indent="0" lvl="0" marL="0" rtl="0" algn="l">
              <a:lnSpc>
                <a:spcPct val="90000"/>
              </a:lnSpc>
              <a:spcBef>
                <a:spcPts val="1800"/>
              </a:spcBef>
              <a:spcAft>
                <a:spcPts val="0"/>
              </a:spcAft>
              <a:buSzPts val="2000"/>
              <a:buNone/>
            </a:pPr>
            <a:r>
              <a:t/>
            </a:r>
            <a:endParaRPr/>
          </a:p>
          <a:p>
            <a:pPr indent="-101600" lvl="0" marL="228600" rtl="0" algn="l">
              <a:lnSpc>
                <a:spcPct val="90000"/>
              </a:lnSpc>
              <a:spcBef>
                <a:spcPts val="1800"/>
              </a:spcBef>
              <a:spcAft>
                <a:spcPts val="0"/>
              </a:spcAft>
              <a:buClr>
                <a:srgbClr val="868686"/>
              </a:buClr>
              <a:buSzPts val="2000"/>
              <a:buFont typeface="Noto Sans Symbols"/>
              <a:buNone/>
            </a:pPr>
            <a:r>
              <a:t/>
            </a:r>
            <a:endParaRPr/>
          </a:p>
          <a:p>
            <a:pPr indent="-101600" lvl="0" marL="228600" rtl="0" algn="l">
              <a:lnSpc>
                <a:spcPct val="90000"/>
              </a:lnSpc>
              <a:spcBef>
                <a:spcPts val="1800"/>
              </a:spcBef>
              <a:spcAft>
                <a:spcPts val="0"/>
              </a:spcAft>
              <a:buClr>
                <a:srgbClr val="868686"/>
              </a:buClr>
              <a:buSzPts val="2000"/>
              <a:buFont typeface="Noto Sans Symbols"/>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2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414" name="Google Shape;1414;p2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Moving data between the Host and Device using copy</a:t>
            </a:r>
            <a:endParaRPr/>
          </a:p>
        </p:txBody>
      </p:sp>
      <p:sp>
        <p:nvSpPr>
          <p:cNvPr id="1415" name="Google Shape;1415;p20"/>
          <p:cNvSpPr/>
          <p:nvPr/>
        </p:nvSpPr>
        <p:spPr>
          <a:xfrm>
            <a:off x="476791" y="2507455"/>
            <a:ext cx="2286000" cy="914400"/>
          </a:xfrm>
          <a:prstGeom prst="homePlate">
            <a:avLst>
              <a:gd fmla="val 5000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Allocate ‘a’ on GPU</a:t>
            </a:r>
            <a:endParaRPr/>
          </a:p>
        </p:txBody>
      </p:sp>
      <p:sp>
        <p:nvSpPr>
          <p:cNvPr id="1416" name="Google Shape;1416;p20"/>
          <p:cNvSpPr/>
          <p:nvPr/>
        </p:nvSpPr>
        <p:spPr>
          <a:xfrm>
            <a:off x="2397418" y="2507455"/>
            <a:ext cx="2286000" cy="914400"/>
          </a:xfrm>
          <a:prstGeom prst="chevron">
            <a:avLst>
              <a:gd fmla="val 5000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Copy ‘a’ from CPU to GPU</a:t>
            </a:r>
            <a:endParaRPr/>
          </a:p>
        </p:txBody>
      </p:sp>
      <p:sp>
        <p:nvSpPr>
          <p:cNvPr id="1417" name="Google Shape;1417;p20"/>
          <p:cNvSpPr/>
          <p:nvPr/>
        </p:nvSpPr>
        <p:spPr>
          <a:xfrm>
            <a:off x="4321843" y="2507455"/>
            <a:ext cx="2286000" cy="914400"/>
          </a:xfrm>
          <a:prstGeom prst="chevron">
            <a:avLst>
              <a:gd fmla="val 5000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Execute Kernels</a:t>
            </a:r>
            <a:endParaRPr/>
          </a:p>
        </p:txBody>
      </p:sp>
      <p:sp>
        <p:nvSpPr>
          <p:cNvPr id="1418" name="Google Shape;1418;p20"/>
          <p:cNvSpPr/>
          <p:nvPr/>
        </p:nvSpPr>
        <p:spPr>
          <a:xfrm>
            <a:off x="6242470" y="2507455"/>
            <a:ext cx="2286000" cy="914400"/>
          </a:xfrm>
          <a:prstGeom prst="chevron">
            <a:avLst>
              <a:gd fmla="val 5000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Copy ‘a’ from GPU to CPU</a:t>
            </a:r>
            <a:endParaRPr/>
          </a:p>
        </p:txBody>
      </p:sp>
      <p:sp>
        <p:nvSpPr>
          <p:cNvPr id="1419" name="Google Shape;1419;p20"/>
          <p:cNvSpPr/>
          <p:nvPr/>
        </p:nvSpPr>
        <p:spPr>
          <a:xfrm>
            <a:off x="8148234" y="2507455"/>
            <a:ext cx="2286000" cy="914400"/>
          </a:xfrm>
          <a:prstGeom prst="chevron">
            <a:avLst>
              <a:gd fmla="val 50000" name="adj"/>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Deallocate ‘a’ from GPU</a:t>
            </a:r>
            <a:endParaRPr/>
          </a:p>
        </p:txBody>
      </p:sp>
      <p:sp>
        <p:nvSpPr>
          <p:cNvPr id="1420" name="Google Shape;1420;p20"/>
          <p:cNvSpPr txBox="1"/>
          <p:nvPr/>
        </p:nvSpPr>
        <p:spPr>
          <a:xfrm>
            <a:off x="1013316" y="4008143"/>
            <a:ext cx="8788753" cy="164352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#pragma acc parallel loop copy(a[0:N])</a:t>
            </a:r>
            <a:endParaRPr/>
          </a:p>
          <a:p>
            <a:pPr indent="0" lvl="0" marL="0" marR="0" rtl="0" algn="l">
              <a:lnSpc>
                <a:spcPct val="90000"/>
              </a:lnSpc>
              <a:spcBef>
                <a:spcPts val="0"/>
              </a:spcBef>
              <a:spcAft>
                <a:spcPts val="0"/>
              </a:spcAft>
              <a:buNone/>
            </a:pPr>
            <a:r>
              <a:rPr lang="en-US" sz="2800">
                <a:solidFill>
                  <a:srgbClr val="3051FF"/>
                </a:solidFill>
                <a:latin typeface="Consolas"/>
                <a:ea typeface="Consolas"/>
                <a:cs typeface="Consolas"/>
                <a:sym typeface="Consolas"/>
              </a:rPr>
              <a:t>for</a:t>
            </a:r>
            <a:r>
              <a:rPr lang="en-US" sz="2800">
                <a:solidFill>
                  <a:schemeClr val="dk2"/>
                </a:solidFill>
                <a:latin typeface="Consolas"/>
                <a:ea typeface="Consolas"/>
                <a:cs typeface="Consolas"/>
                <a:sym typeface="Consolas"/>
              </a:rPr>
              <a:t>(</a:t>
            </a:r>
            <a:r>
              <a:rPr lang="en-US" sz="2800">
                <a:solidFill>
                  <a:srgbClr val="A64CFF"/>
                </a:solidFill>
                <a:latin typeface="Consolas"/>
                <a:ea typeface="Consolas"/>
                <a:cs typeface="Consolas"/>
                <a:sym typeface="Consolas"/>
              </a:rPr>
              <a:t>int</a:t>
            </a:r>
            <a:r>
              <a:rPr lang="en-US" sz="2800">
                <a:solidFill>
                  <a:schemeClr val="dk2"/>
                </a:solidFill>
                <a:latin typeface="Consolas"/>
                <a:ea typeface="Consolas"/>
                <a:cs typeface="Consolas"/>
                <a:sym typeface="Consolas"/>
              </a:rPr>
              <a:t> i = 0; i &lt; N; i</a:t>
            </a:r>
            <a:r>
              <a:rPr lang="en-US" sz="2800">
                <a:solidFill>
                  <a:srgbClr val="030382"/>
                </a:solidFill>
                <a:latin typeface="Consolas"/>
                <a:ea typeface="Consolas"/>
                <a:cs typeface="Consolas"/>
                <a:sym typeface="Consolas"/>
              </a:rPr>
              <a:t>++</a:t>
            </a:r>
            <a:r>
              <a:rPr lang="en-US" sz="2800">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	a[i] = 2 * a[i];</a:t>
            </a:r>
            <a:endParaRPr/>
          </a:p>
          <a:p>
            <a:pPr indent="0" lvl="0" marL="0" marR="0" rtl="0" algn="l">
              <a:lnSpc>
                <a:spcPct val="90000"/>
              </a:lnSpc>
              <a:spcBef>
                <a:spcPts val="0"/>
              </a:spcBef>
              <a:spcAft>
                <a:spcPts val="0"/>
              </a:spcAft>
              <a:buNone/>
            </a:pPr>
            <a:r>
              <a:rPr lang="en-US" sz="2800">
                <a:solidFill>
                  <a:schemeClr val="dk2"/>
                </a:solidFill>
                <a:latin typeface="Consolas"/>
                <a:ea typeface="Consolas"/>
                <a:cs typeface="Consolas"/>
                <a:sym typeface="Consolas"/>
              </a:rPr>
              <a: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2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427" name="Google Shape;1427;p2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Moving data between the Host and Device using copy</a:t>
            </a:r>
            <a:endParaRPr/>
          </a:p>
        </p:txBody>
      </p:sp>
      <p:sp>
        <p:nvSpPr>
          <p:cNvPr id="1428" name="Google Shape;1428;p21"/>
          <p:cNvSpPr/>
          <p:nvPr/>
        </p:nvSpPr>
        <p:spPr>
          <a:xfrm>
            <a:off x="476791" y="2507455"/>
            <a:ext cx="2286000" cy="914400"/>
          </a:xfrm>
          <a:prstGeom prst="homePlate">
            <a:avLst>
              <a:gd fmla="val 50000" name="adj"/>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Allocate ‘a’ on GPU</a:t>
            </a:r>
            <a:endParaRPr/>
          </a:p>
        </p:txBody>
      </p:sp>
      <p:sp>
        <p:nvSpPr>
          <p:cNvPr id="1429" name="Google Shape;1429;p21"/>
          <p:cNvSpPr/>
          <p:nvPr/>
        </p:nvSpPr>
        <p:spPr>
          <a:xfrm>
            <a:off x="2397418" y="2507455"/>
            <a:ext cx="2286000" cy="914400"/>
          </a:xfrm>
          <a:prstGeom prst="chevron">
            <a:avLst>
              <a:gd fmla="val 50000" name="adj"/>
            </a:avLst>
          </a:prstGeom>
          <a:gradFill>
            <a:gsLst>
              <a:gs pos="0">
                <a:srgbClr val="0080A7"/>
              </a:gs>
              <a:gs pos="28000">
                <a:srgbClr val="0080A7"/>
              </a:gs>
              <a:gs pos="72000">
                <a:srgbClr val="FF5400"/>
              </a:gs>
              <a:gs pos="100000">
                <a:srgbClr val="FF5400"/>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Copy ‘a’ from CPU to GPU</a:t>
            </a:r>
            <a:endParaRPr/>
          </a:p>
        </p:txBody>
      </p:sp>
      <p:sp>
        <p:nvSpPr>
          <p:cNvPr id="1430" name="Google Shape;1430;p21"/>
          <p:cNvSpPr/>
          <p:nvPr/>
        </p:nvSpPr>
        <p:spPr>
          <a:xfrm>
            <a:off x="4321843" y="2507455"/>
            <a:ext cx="2286000" cy="914400"/>
          </a:xfrm>
          <a:prstGeom prst="chevron">
            <a:avLst>
              <a:gd fmla="val 50000" name="adj"/>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Execute Kernels</a:t>
            </a:r>
            <a:endParaRPr/>
          </a:p>
        </p:txBody>
      </p:sp>
      <p:sp>
        <p:nvSpPr>
          <p:cNvPr id="1431" name="Google Shape;1431;p21"/>
          <p:cNvSpPr/>
          <p:nvPr/>
        </p:nvSpPr>
        <p:spPr>
          <a:xfrm>
            <a:off x="6242470" y="2507455"/>
            <a:ext cx="2286000" cy="914400"/>
          </a:xfrm>
          <a:prstGeom prst="chevron">
            <a:avLst>
              <a:gd fmla="val 50000" name="adj"/>
            </a:avLst>
          </a:prstGeom>
          <a:gradFill>
            <a:gsLst>
              <a:gs pos="0">
                <a:srgbClr val="FF5400"/>
              </a:gs>
              <a:gs pos="32000">
                <a:srgbClr val="FF5400"/>
              </a:gs>
              <a:gs pos="73000">
                <a:srgbClr val="0080A7"/>
              </a:gs>
              <a:gs pos="100000">
                <a:srgbClr val="0080A7"/>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Copy ‘a’ from GPU to CPU</a:t>
            </a:r>
            <a:endParaRPr/>
          </a:p>
        </p:txBody>
      </p:sp>
      <p:sp>
        <p:nvSpPr>
          <p:cNvPr id="1432" name="Google Shape;1432;p21"/>
          <p:cNvSpPr/>
          <p:nvPr/>
        </p:nvSpPr>
        <p:spPr>
          <a:xfrm>
            <a:off x="8148234" y="2507455"/>
            <a:ext cx="2286000" cy="914400"/>
          </a:xfrm>
          <a:prstGeom prst="chevron">
            <a:avLst>
              <a:gd fmla="val 50000" name="adj"/>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Deallocate ‘a’ from GPU</a:t>
            </a:r>
            <a:endParaRPr/>
          </a:p>
        </p:txBody>
      </p:sp>
      <p:sp>
        <p:nvSpPr>
          <p:cNvPr id="1433" name="Google Shape;1433;p21"/>
          <p:cNvSpPr/>
          <p:nvPr/>
        </p:nvSpPr>
        <p:spPr>
          <a:xfrm>
            <a:off x="1461515" y="4057650"/>
            <a:ext cx="3691510" cy="1428750"/>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4" name="Google Shape;1434;p21"/>
          <p:cNvSpPr/>
          <p:nvPr/>
        </p:nvSpPr>
        <p:spPr>
          <a:xfrm>
            <a:off x="5746812" y="4057650"/>
            <a:ext cx="3691510" cy="1428750"/>
          </a:xfrm>
          <a:prstGeom prst="rect">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5" name="Google Shape;1435;p21"/>
          <p:cNvSpPr txBox="1"/>
          <p:nvPr/>
        </p:nvSpPr>
        <p:spPr>
          <a:xfrm>
            <a:off x="2157340" y="3703043"/>
            <a:ext cx="2299860" cy="4247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b="1" lang="en-US" sz="2400">
                <a:solidFill>
                  <a:schemeClr val="dk2"/>
                </a:solidFill>
                <a:latin typeface="Arial"/>
                <a:ea typeface="Arial"/>
                <a:cs typeface="Arial"/>
                <a:sym typeface="Arial"/>
              </a:rPr>
              <a:t>CPU MEMORY</a:t>
            </a:r>
            <a:endParaRPr/>
          </a:p>
        </p:txBody>
      </p:sp>
      <p:sp>
        <p:nvSpPr>
          <p:cNvPr id="1436" name="Google Shape;1436;p21"/>
          <p:cNvSpPr txBox="1"/>
          <p:nvPr/>
        </p:nvSpPr>
        <p:spPr>
          <a:xfrm>
            <a:off x="6437539" y="3703043"/>
            <a:ext cx="2310056" cy="4247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b="1" lang="en-US" sz="2400">
                <a:solidFill>
                  <a:schemeClr val="dk2"/>
                </a:solidFill>
                <a:latin typeface="Arial"/>
                <a:ea typeface="Arial"/>
                <a:cs typeface="Arial"/>
                <a:sym typeface="Arial"/>
              </a:rPr>
              <a:t>GPU MEMORY</a:t>
            </a:r>
            <a:endParaRPr/>
          </a:p>
        </p:txBody>
      </p:sp>
      <p:sp>
        <p:nvSpPr>
          <p:cNvPr id="1437" name="Google Shape;1437;p21"/>
          <p:cNvSpPr txBox="1"/>
          <p:nvPr/>
        </p:nvSpPr>
        <p:spPr>
          <a:xfrm>
            <a:off x="2804568" y="4096124"/>
            <a:ext cx="1005404" cy="1421928"/>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9600">
                <a:solidFill>
                  <a:schemeClr val="lt1"/>
                </a:solidFill>
                <a:latin typeface="Arial"/>
                <a:ea typeface="Arial"/>
                <a:cs typeface="Arial"/>
                <a:sym typeface="Arial"/>
              </a:rPr>
              <a:t>A</a:t>
            </a:r>
            <a:endParaRPr/>
          </a:p>
        </p:txBody>
      </p:sp>
      <p:sp>
        <p:nvSpPr>
          <p:cNvPr id="1438" name="Google Shape;1438;p21"/>
          <p:cNvSpPr txBox="1"/>
          <p:nvPr/>
        </p:nvSpPr>
        <p:spPr>
          <a:xfrm>
            <a:off x="7089865" y="4096124"/>
            <a:ext cx="1005404" cy="1421928"/>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9600">
                <a:solidFill>
                  <a:schemeClr val="lt1"/>
                </a:solidFill>
                <a:latin typeface="Arial"/>
                <a:ea typeface="Arial"/>
                <a:cs typeface="Arial"/>
                <a:sym typeface="Arial"/>
              </a:rPr>
              <a:t>A</a:t>
            </a:r>
            <a:endParaRPr/>
          </a:p>
        </p:txBody>
      </p:sp>
      <p:sp>
        <p:nvSpPr>
          <p:cNvPr id="1439" name="Google Shape;1439;p21"/>
          <p:cNvSpPr txBox="1"/>
          <p:nvPr/>
        </p:nvSpPr>
        <p:spPr>
          <a:xfrm>
            <a:off x="7089865" y="4102946"/>
            <a:ext cx="1188146" cy="1421928"/>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9600">
                <a:solidFill>
                  <a:schemeClr val="lt1"/>
                </a:solidFill>
                <a:latin typeface="Arial"/>
                <a:ea typeface="Arial"/>
                <a:cs typeface="Arial"/>
                <a:sym typeface="Arial"/>
              </a:rPr>
              <a:t>A’</a:t>
            </a:r>
            <a:endParaRPr/>
          </a:p>
        </p:txBody>
      </p:sp>
      <p:sp>
        <p:nvSpPr>
          <p:cNvPr id="1440" name="Google Shape;1440;p21"/>
          <p:cNvSpPr txBox="1"/>
          <p:nvPr/>
        </p:nvSpPr>
        <p:spPr>
          <a:xfrm>
            <a:off x="2804068" y="4103025"/>
            <a:ext cx="1188146" cy="1421928"/>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9600">
                <a:solidFill>
                  <a:schemeClr val="lt1"/>
                </a:solidFill>
                <a:latin typeface="Arial"/>
                <a:ea typeface="Arial"/>
                <a:cs typeface="Arial"/>
                <a:sym typeface="Arial"/>
              </a:rPr>
              <a:t>A’</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8"/>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434"/>
                                        </p:tgtEl>
                                        <p:attrNameLst>
                                          <p:attrName>style.visibility</p:attrName>
                                        </p:attrNameLst>
                                      </p:cBhvr>
                                      <p:to>
                                        <p:strVal val="visible"/>
                                      </p:to>
                                    </p:set>
                                    <p:animEffect filter="fade" transition="in">
                                      <p:cBhvr>
                                        <p:cTn dur="500"/>
                                        <p:tgtEl>
                                          <p:spTgt spid="1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438"/>
                                        </p:tgtEl>
                                        <p:attrNameLst>
                                          <p:attrName>style.visibility</p:attrName>
                                        </p:attrNameLst>
                                      </p:cBhvr>
                                      <p:to>
                                        <p:strVal val="visible"/>
                                      </p:to>
                                    </p:set>
                                    <p:animEffect filter="fade" transition="in">
                                      <p:cBhvr>
                                        <p:cTn dur="500"/>
                                        <p:tgtEl>
                                          <p:spTgt spid="1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30"/>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143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39"/>
                                        </p:tgtEl>
                                        <p:attrNameLst>
                                          <p:attrName>style.visibility</p:attrName>
                                        </p:attrNameLst>
                                      </p:cBhvr>
                                      <p:to>
                                        <p:strVal val="visible"/>
                                      </p:to>
                                    </p:set>
                                    <p:animEffect filter="fade" transition="in">
                                      <p:cBhvr>
                                        <p:cTn dur="500"/>
                                        <p:tgtEl>
                                          <p:spTgt spid="14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31"/>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
                                          </p:stCondLst>
                                        </p:cTn>
                                        <p:tgtEl>
                                          <p:spTgt spid="143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40"/>
                                        </p:tgtEl>
                                        <p:attrNameLst>
                                          <p:attrName>style.visibility</p:attrName>
                                        </p:attrNameLst>
                                      </p:cBhvr>
                                      <p:to>
                                        <p:strVal val="visible"/>
                                      </p:to>
                                    </p:set>
                                    <p:animEffect filter="fade" transition="in">
                                      <p:cBhvr>
                                        <p:cTn dur="500"/>
                                        <p:tgtEl>
                                          <p:spTgt spid="14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32"/>
                                        </p:tgtEl>
                                        <p:attrNameLst>
                                          <p:attrName>style.visibility</p:attrName>
                                        </p:attrNameLst>
                                      </p:cBhvr>
                                      <p:to>
                                        <p:strVal val="visible"/>
                                      </p:to>
                                    </p:set>
                                  </p:childTnLst>
                                </p:cTn>
                              </p:par>
                              <p:par>
                                <p:cTn fill="hold" nodeType="withEffect" presetClass="exit" presetID="10" presetSubtype="0">
                                  <p:stCondLst>
                                    <p:cond delay="0"/>
                                  </p:stCondLst>
                                  <p:childTnLst>
                                    <p:animEffect filter="fade" transition="out">
                                      <p:cBhvr>
                                        <p:cTn dur="500"/>
                                        <p:tgtEl>
                                          <p:spTgt spid="1439"/>
                                        </p:tgtEl>
                                      </p:cBhvr>
                                    </p:animEffect>
                                    <p:set>
                                      <p:cBhvr>
                                        <p:cTn dur="1" fill="hold">
                                          <p:stCondLst>
                                            <p:cond delay="500"/>
                                          </p:stCondLst>
                                        </p:cTn>
                                        <p:tgtEl>
                                          <p:spTgt spid="143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1434"/>
                                        </p:tgtEl>
                                      </p:cBhvr>
                                    </p:animEffect>
                                    <p:set>
                                      <p:cBhvr>
                                        <p:cTn dur="1" fill="hold">
                                          <p:stCondLst>
                                            <p:cond delay="500"/>
                                          </p:stCondLst>
                                        </p:cTn>
                                        <p:tgtEl>
                                          <p:spTgt spid="143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sp>
        <p:nvSpPr>
          <p:cNvPr id="1445" name="Google Shape;1445;p22"/>
          <p:cNvSpPr txBox="1"/>
          <p:nvPr>
            <p:ph type="title"/>
          </p:nvPr>
        </p:nvSpPr>
        <p:spPr>
          <a:xfrm>
            <a:off x="406420" y="289075"/>
            <a:ext cx="9973315" cy="590931"/>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None/>
            </a:pPr>
            <a:r>
              <a:rPr lang="en-US"/>
              <a:t>DATA CLAUSES</a:t>
            </a:r>
            <a:endParaRPr/>
          </a:p>
        </p:txBody>
      </p:sp>
      <p:sp>
        <p:nvSpPr>
          <p:cNvPr id="1446" name="Google Shape;1446;p22"/>
          <p:cNvSpPr txBox="1"/>
          <p:nvPr>
            <p:ph idx="1" type="body"/>
          </p:nvPr>
        </p:nvSpPr>
        <p:spPr>
          <a:xfrm>
            <a:off x="549295" y="1141887"/>
            <a:ext cx="10042525" cy="4608512"/>
          </a:xfrm>
          <a:prstGeom prst="rect">
            <a:avLst/>
          </a:prstGeom>
          <a:noFill/>
          <a:ln>
            <a:noFill/>
          </a:ln>
        </p:spPr>
        <p:txBody>
          <a:bodyPr anchorCtr="0" anchor="t" bIns="45700" lIns="91425" spcFirstLastPara="1" rIns="91425" wrap="square" tIns="45700">
            <a:noAutofit/>
          </a:bodyPr>
          <a:lstStyle/>
          <a:p>
            <a:pPr indent="-2338502" lvl="0" marL="2338502" rtl="0" algn="l">
              <a:lnSpc>
                <a:spcPct val="90000"/>
              </a:lnSpc>
              <a:spcBef>
                <a:spcPts val="0"/>
              </a:spcBef>
              <a:spcAft>
                <a:spcPts val="0"/>
              </a:spcAft>
              <a:buSzPts val="1800"/>
              <a:buNone/>
            </a:pPr>
            <a:r>
              <a:rPr b="1" lang="en-US" sz="1800">
                <a:solidFill>
                  <a:schemeClr val="lt2"/>
                </a:solidFill>
                <a:latin typeface="Courier New"/>
                <a:ea typeface="Courier New"/>
                <a:cs typeface="Courier New"/>
                <a:sym typeface="Courier New"/>
              </a:rPr>
              <a:t>copy( </a:t>
            </a:r>
            <a:r>
              <a:rPr b="1" i="1" lang="en-US" sz="1800">
                <a:solidFill>
                  <a:schemeClr val="lt2"/>
                </a:solidFill>
                <a:latin typeface="Courier New"/>
                <a:ea typeface="Courier New"/>
                <a:cs typeface="Courier New"/>
                <a:sym typeface="Courier New"/>
              </a:rPr>
              <a:t>list</a:t>
            </a:r>
            <a:r>
              <a:rPr b="1" lang="en-US" sz="1800">
                <a:solidFill>
                  <a:schemeClr val="lt2"/>
                </a:solidFill>
                <a:latin typeface="Courier New"/>
                <a:ea typeface="Courier New"/>
                <a:cs typeface="Courier New"/>
                <a:sym typeface="Courier New"/>
              </a:rPr>
              <a:t> )</a:t>
            </a:r>
            <a:r>
              <a:rPr lang="en-US" sz="1800"/>
              <a:t>	</a:t>
            </a:r>
            <a:r>
              <a:rPr b="1" lang="en-US" sz="1800"/>
              <a:t>Allocates memory on GPU and copies data from host to GPU when entering region and copies data to the host when exiting region.</a:t>
            </a:r>
            <a:endParaRPr/>
          </a:p>
          <a:p>
            <a:pPr indent="-2338502" lvl="0" marL="2338502" rtl="0" algn="l">
              <a:lnSpc>
                <a:spcPct val="90000"/>
              </a:lnSpc>
              <a:spcBef>
                <a:spcPts val="1800"/>
              </a:spcBef>
              <a:spcAft>
                <a:spcPts val="0"/>
              </a:spcAft>
              <a:buSzPts val="1800"/>
              <a:buNone/>
            </a:pPr>
            <a:r>
              <a:rPr lang="en-US" sz="1800"/>
              <a:t>	</a:t>
            </a:r>
            <a:r>
              <a:rPr b="1" lang="en-US" sz="1800">
                <a:solidFill>
                  <a:srgbClr val="FF5400"/>
                </a:solidFill>
              </a:rPr>
              <a:t>Principal use: </a:t>
            </a:r>
            <a:r>
              <a:rPr lang="en-US" sz="1800"/>
              <a:t>For many important data structures in your code, this is a logical default to input, modify and return the data.</a:t>
            </a:r>
            <a:endParaRPr/>
          </a:p>
          <a:p>
            <a:pPr indent="-2338502" lvl="0" marL="2338502" rtl="0" algn="l">
              <a:lnSpc>
                <a:spcPct val="90000"/>
              </a:lnSpc>
              <a:spcBef>
                <a:spcPts val="1800"/>
              </a:spcBef>
              <a:spcAft>
                <a:spcPts val="0"/>
              </a:spcAft>
              <a:buSzPts val="1800"/>
              <a:buNone/>
            </a:pPr>
            <a:r>
              <a:rPr b="1" lang="en-US" sz="1800">
                <a:solidFill>
                  <a:schemeClr val="lt2"/>
                </a:solidFill>
                <a:latin typeface="Courier New"/>
                <a:ea typeface="Courier New"/>
                <a:cs typeface="Courier New"/>
                <a:sym typeface="Courier New"/>
              </a:rPr>
              <a:t>copyin( </a:t>
            </a:r>
            <a:r>
              <a:rPr b="1" i="1" lang="en-US" sz="1800">
                <a:solidFill>
                  <a:schemeClr val="lt2"/>
                </a:solidFill>
                <a:latin typeface="Courier New"/>
                <a:ea typeface="Courier New"/>
                <a:cs typeface="Courier New"/>
                <a:sym typeface="Courier New"/>
              </a:rPr>
              <a:t>list</a:t>
            </a:r>
            <a:r>
              <a:rPr b="1" lang="en-US" sz="1800">
                <a:solidFill>
                  <a:schemeClr val="lt2"/>
                </a:solidFill>
                <a:latin typeface="Courier New"/>
                <a:ea typeface="Courier New"/>
                <a:cs typeface="Courier New"/>
                <a:sym typeface="Courier New"/>
              </a:rPr>
              <a:t> )</a:t>
            </a:r>
            <a:r>
              <a:rPr lang="en-US" sz="1800"/>
              <a:t>	</a:t>
            </a:r>
            <a:r>
              <a:rPr b="1" lang="en-US" sz="1800"/>
              <a:t>Allocates memory on GPU and copies data from host to GPU when entering region.</a:t>
            </a:r>
            <a:endParaRPr/>
          </a:p>
          <a:p>
            <a:pPr indent="-2338502" lvl="0" marL="2338502" rtl="0" algn="l">
              <a:lnSpc>
                <a:spcPct val="90000"/>
              </a:lnSpc>
              <a:spcBef>
                <a:spcPts val="1800"/>
              </a:spcBef>
              <a:spcAft>
                <a:spcPts val="0"/>
              </a:spcAft>
              <a:buSzPts val="1800"/>
              <a:buNone/>
            </a:pPr>
            <a:r>
              <a:rPr lang="en-US" sz="1800"/>
              <a:t>	</a:t>
            </a:r>
            <a:r>
              <a:rPr b="1" lang="en-US" sz="1800">
                <a:solidFill>
                  <a:srgbClr val="FF5400"/>
                </a:solidFill>
              </a:rPr>
              <a:t>Principal use:</a:t>
            </a:r>
            <a:r>
              <a:rPr lang="en-US" sz="1800">
                <a:solidFill>
                  <a:srgbClr val="FF5400"/>
                </a:solidFill>
              </a:rPr>
              <a:t> </a:t>
            </a:r>
            <a:r>
              <a:rPr lang="en-US" sz="1800"/>
              <a:t>Think of this like an array that you would use as  just an input to a subroutine</a:t>
            </a:r>
            <a:r>
              <a:rPr lang="en-US" sz="1800">
                <a:solidFill>
                  <a:schemeClr val="dk1"/>
                </a:solidFill>
              </a:rPr>
              <a:t>.</a:t>
            </a:r>
            <a:endParaRPr/>
          </a:p>
          <a:p>
            <a:pPr indent="-2338502" lvl="0" marL="2338502" rtl="0" algn="l">
              <a:lnSpc>
                <a:spcPct val="90000"/>
              </a:lnSpc>
              <a:spcBef>
                <a:spcPts val="1800"/>
              </a:spcBef>
              <a:spcAft>
                <a:spcPts val="0"/>
              </a:spcAft>
              <a:buSzPts val="1800"/>
              <a:buNone/>
            </a:pPr>
            <a:r>
              <a:rPr b="1" lang="en-US" sz="1800">
                <a:solidFill>
                  <a:schemeClr val="lt2"/>
                </a:solidFill>
                <a:latin typeface="Courier New"/>
                <a:ea typeface="Courier New"/>
                <a:cs typeface="Courier New"/>
                <a:sym typeface="Courier New"/>
              </a:rPr>
              <a:t>copyout( </a:t>
            </a:r>
            <a:r>
              <a:rPr b="1" i="1" lang="en-US" sz="1800">
                <a:solidFill>
                  <a:schemeClr val="lt2"/>
                </a:solidFill>
                <a:latin typeface="Courier New"/>
                <a:ea typeface="Courier New"/>
                <a:cs typeface="Courier New"/>
                <a:sym typeface="Courier New"/>
              </a:rPr>
              <a:t>list</a:t>
            </a:r>
            <a:r>
              <a:rPr b="1" lang="en-US" sz="1800">
                <a:solidFill>
                  <a:schemeClr val="lt2"/>
                </a:solidFill>
                <a:latin typeface="Courier New"/>
                <a:ea typeface="Courier New"/>
                <a:cs typeface="Courier New"/>
                <a:sym typeface="Courier New"/>
              </a:rPr>
              <a:t> )</a:t>
            </a:r>
            <a:r>
              <a:rPr lang="en-US" sz="1800"/>
              <a:t>	</a:t>
            </a:r>
            <a:r>
              <a:rPr b="1" lang="en-US" sz="1800"/>
              <a:t>Allocates memory on GPU and copies data to the host when exiting region.</a:t>
            </a:r>
            <a:endParaRPr/>
          </a:p>
          <a:p>
            <a:pPr indent="-2338502" lvl="0" marL="2338502" rtl="0" algn="l">
              <a:lnSpc>
                <a:spcPct val="90000"/>
              </a:lnSpc>
              <a:spcBef>
                <a:spcPts val="1800"/>
              </a:spcBef>
              <a:spcAft>
                <a:spcPts val="0"/>
              </a:spcAft>
              <a:buSzPts val="1800"/>
              <a:buNone/>
            </a:pPr>
            <a:r>
              <a:rPr lang="en-US" sz="1800"/>
              <a:t>	</a:t>
            </a:r>
            <a:r>
              <a:rPr b="1" lang="en-US" sz="1800">
                <a:solidFill>
                  <a:srgbClr val="FF5400"/>
                </a:solidFill>
              </a:rPr>
              <a:t>Principal use: </a:t>
            </a:r>
            <a:r>
              <a:rPr lang="en-US" sz="1800"/>
              <a:t>A result that isn’t overwriting the input data structure.</a:t>
            </a:r>
            <a:endParaRPr/>
          </a:p>
          <a:p>
            <a:pPr indent="-2338502" lvl="0" marL="2338502" rtl="0" algn="l">
              <a:lnSpc>
                <a:spcPct val="90000"/>
              </a:lnSpc>
              <a:spcBef>
                <a:spcPts val="1800"/>
              </a:spcBef>
              <a:spcAft>
                <a:spcPts val="0"/>
              </a:spcAft>
              <a:buSzPts val="1800"/>
              <a:buNone/>
            </a:pPr>
            <a:r>
              <a:rPr b="1" lang="en-US" sz="1800">
                <a:solidFill>
                  <a:schemeClr val="lt2"/>
                </a:solidFill>
                <a:latin typeface="Courier New"/>
                <a:ea typeface="Courier New"/>
                <a:cs typeface="Courier New"/>
                <a:sym typeface="Courier New"/>
              </a:rPr>
              <a:t>create( </a:t>
            </a:r>
            <a:r>
              <a:rPr b="1" i="1" lang="en-US" sz="1800">
                <a:solidFill>
                  <a:schemeClr val="lt2"/>
                </a:solidFill>
                <a:latin typeface="Courier New"/>
                <a:ea typeface="Courier New"/>
                <a:cs typeface="Courier New"/>
                <a:sym typeface="Courier New"/>
              </a:rPr>
              <a:t>list</a:t>
            </a:r>
            <a:r>
              <a:rPr b="1" lang="en-US" sz="1800">
                <a:solidFill>
                  <a:schemeClr val="lt2"/>
                </a:solidFill>
                <a:latin typeface="Courier New"/>
                <a:ea typeface="Courier New"/>
                <a:cs typeface="Courier New"/>
                <a:sym typeface="Courier New"/>
              </a:rPr>
              <a:t> )</a:t>
            </a:r>
            <a:r>
              <a:rPr lang="en-US" sz="1800"/>
              <a:t>	</a:t>
            </a:r>
            <a:r>
              <a:rPr b="1" lang="en-US" sz="1800"/>
              <a:t>Allocates memory on GPU but does not copy.</a:t>
            </a:r>
            <a:endParaRPr/>
          </a:p>
          <a:p>
            <a:pPr indent="-2338502" lvl="0" marL="2338502" rtl="0" algn="l">
              <a:lnSpc>
                <a:spcPct val="90000"/>
              </a:lnSpc>
              <a:spcBef>
                <a:spcPts val="1800"/>
              </a:spcBef>
              <a:spcAft>
                <a:spcPts val="0"/>
              </a:spcAft>
              <a:buSzPts val="1800"/>
              <a:buNone/>
            </a:pPr>
            <a:r>
              <a:rPr lang="en-US" sz="1800"/>
              <a:t>	</a:t>
            </a:r>
            <a:r>
              <a:rPr b="1" lang="en-US" sz="1800">
                <a:solidFill>
                  <a:srgbClr val="FF5400"/>
                </a:solidFill>
              </a:rPr>
              <a:t>Principal use: </a:t>
            </a:r>
            <a:r>
              <a:rPr lang="en-US" sz="1800"/>
              <a:t>Temporary arrays.</a:t>
            </a:r>
            <a:endParaRPr/>
          </a:p>
          <a:p>
            <a:pPr indent="-2338502" lvl="0" marL="2338502" rtl="0" algn="l">
              <a:lnSpc>
                <a:spcPct val="90000"/>
              </a:lnSpc>
              <a:spcBef>
                <a:spcPts val="1800"/>
              </a:spcBef>
              <a:spcAft>
                <a:spcPts val="0"/>
              </a:spcAft>
              <a:buSzPts val="1800"/>
              <a:buNone/>
            </a:pPr>
            <a:r>
              <a:t/>
            </a:r>
            <a:endParaRPr sz="18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2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ARRAY SHAPING</a:t>
            </a:r>
            <a:endParaRPr/>
          </a:p>
        </p:txBody>
      </p:sp>
      <p:sp>
        <p:nvSpPr>
          <p:cNvPr id="1453" name="Google Shape;1453;p2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t/>
            </a:r>
            <a:endParaRPr/>
          </a:p>
        </p:txBody>
      </p:sp>
      <p:sp>
        <p:nvSpPr>
          <p:cNvPr id="1454" name="Google Shape;1454;p23"/>
          <p:cNvSpPr txBox="1"/>
          <p:nvPr>
            <p:ph idx="1" type="body"/>
          </p:nvPr>
        </p:nvSpPr>
        <p:spPr>
          <a:xfrm>
            <a:off x="436740" y="2103035"/>
            <a:ext cx="9948672" cy="193556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Sometimes the compiler needs help understanding the </a:t>
            </a:r>
            <a:r>
              <a:rPr i="1" lang="en-US"/>
              <a:t>shape</a:t>
            </a:r>
            <a:r>
              <a:rPr lang="en-US"/>
              <a:t> of an array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first number is the start index of the array</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In C/C++, the second number is how much data is to be transferred</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In Fortran, the second number is the ending index</a:t>
            </a:r>
            <a:endParaRPr/>
          </a:p>
        </p:txBody>
      </p:sp>
      <p:sp>
        <p:nvSpPr>
          <p:cNvPr id="1455" name="Google Shape;1455;p23"/>
          <p:cNvSpPr txBox="1"/>
          <p:nvPr/>
        </p:nvSpPr>
        <p:spPr>
          <a:xfrm>
            <a:off x="419640" y="5005034"/>
            <a:ext cx="8165559" cy="480131"/>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copy(array(starting_index:ending_index))</a:t>
            </a:r>
            <a:endParaRPr/>
          </a:p>
        </p:txBody>
      </p:sp>
      <p:sp>
        <p:nvSpPr>
          <p:cNvPr id="1456" name="Google Shape;1456;p23"/>
          <p:cNvSpPr txBox="1"/>
          <p:nvPr/>
        </p:nvSpPr>
        <p:spPr>
          <a:xfrm>
            <a:off x="436740" y="4140200"/>
            <a:ext cx="8148459" cy="48013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copy(array[starting_index:length])</a:t>
            </a:r>
            <a:endParaRPr/>
          </a:p>
        </p:txBody>
      </p:sp>
      <p:sp>
        <p:nvSpPr>
          <p:cNvPr id="1457" name="Google Shape;1457;p23"/>
          <p:cNvSpPr txBox="1"/>
          <p:nvPr/>
        </p:nvSpPr>
        <p:spPr>
          <a:xfrm>
            <a:off x="8585199" y="4252487"/>
            <a:ext cx="851515"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C/C++</a:t>
            </a:r>
            <a:endParaRPr/>
          </a:p>
        </p:txBody>
      </p:sp>
      <p:sp>
        <p:nvSpPr>
          <p:cNvPr id="1458" name="Google Shape;1458;p23"/>
          <p:cNvSpPr txBox="1"/>
          <p:nvPr/>
        </p:nvSpPr>
        <p:spPr>
          <a:xfrm>
            <a:off x="8585199" y="5110734"/>
            <a:ext cx="928459"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Fortran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p2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1465" name="Google Shape;1465;p2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Multi-dimensional Array shaping</a:t>
            </a:r>
            <a:endParaRPr/>
          </a:p>
        </p:txBody>
      </p:sp>
      <p:sp>
        <p:nvSpPr>
          <p:cNvPr id="1466" name="Google Shape;1466;p24"/>
          <p:cNvSpPr txBox="1"/>
          <p:nvPr/>
        </p:nvSpPr>
        <p:spPr>
          <a:xfrm>
            <a:off x="436740" y="4350611"/>
            <a:ext cx="8165559" cy="480131"/>
          </a:xfrm>
          <a:prstGeom prst="rect">
            <a:avLst/>
          </a:prstGeom>
          <a:solidFill>
            <a:srgbClr val="F2F2F2"/>
          </a:solidFill>
          <a:ln cap="flat" cmpd="sng" w="38100">
            <a:solidFill>
              <a:srgbClr val="FF5400"/>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copy(array(1:N, 1:M))</a:t>
            </a:r>
            <a:endParaRPr/>
          </a:p>
        </p:txBody>
      </p:sp>
      <p:sp>
        <p:nvSpPr>
          <p:cNvPr id="1467" name="Google Shape;1467;p24"/>
          <p:cNvSpPr txBox="1"/>
          <p:nvPr/>
        </p:nvSpPr>
        <p:spPr>
          <a:xfrm>
            <a:off x="436740" y="2459216"/>
            <a:ext cx="8148459" cy="48013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2800">
                <a:solidFill>
                  <a:srgbClr val="8E4000"/>
                </a:solidFill>
                <a:latin typeface="Consolas"/>
                <a:ea typeface="Consolas"/>
                <a:cs typeface="Consolas"/>
                <a:sym typeface="Consolas"/>
              </a:rPr>
              <a:t>copy(array[0:N][0:M])</a:t>
            </a:r>
            <a:endParaRPr/>
          </a:p>
        </p:txBody>
      </p:sp>
      <p:sp>
        <p:nvSpPr>
          <p:cNvPr id="1468" name="Google Shape;1468;p24"/>
          <p:cNvSpPr txBox="1"/>
          <p:nvPr/>
        </p:nvSpPr>
        <p:spPr>
          <a:xfrm>
            <a:off x="8585199" y="2571503"/>
            <a:ext cx="851515"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C/C++</a:t>
            </a:r>
            <a:endParaRPr/>
          </a:p>
        </p:txBody>
      </p:sp>
      <p:sp>
        <p:nvSpPr>
          <p:cNvPr id="1469" name="Google Shape;1469;p24"/>
          <p:cNvSpPr txBox="1"/>
          <p:nvPr/>
        </p:nvSpPr>
        <p:spPr>
          <a:xfrm>
            <a:off x="8602299" y="4456311"/>
            <a:ext cx="928459"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Fortran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4" name="Shape 1474"/>
        <p:cNvGrpSpPr/>
        <p:nvPr/>
      </p:nvGrpSpPr>
      <p:grpSpPr>
        <a:xfrm>
          <a:off x="0" y="0"/>
          <a:ext cx="0" cy="0"/>
          <a:chOff x="0" y="0"/>
          <a:chExt cx="0" cy="0"/>
        </a:xfrm>
      </p:grpSpPr>
      <p:sp>
        <p:nvSpPr>
          <p:cNvPr id="1475" name="Google Shape;1475;p25"/>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a:t>PROFILING GPU CODE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2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 (PGI)</a:t>
            </a:r>
            <a:endParaRPr/>
          </a:p>
        </p:txBody>
      </p:sp>
      <p:sp>
        <p:nvSpPr>
          <p:cNvPr id="1482" name="Google Shape;1482;p26"/>
          <p:cNvSpPr txBox="1"/>
          <p:nvPr>
            <p:ph idx="1" type="body"/>
          </p:nvPr>
        </p:nvSpPr>
        <p:spPr>
          <a:xfrm>
            <a:off x="419641" y="1874858"/>
            <a:ext cx="48972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the </a:t>
            </a:r>
            <a:r>
              <a:rPr b="1" lang="en-US"/>
              <a:t>pgaccelinfo</a:t>
            </a:r>
            <a:r>
              <a:rPr lang="en-US"/>
              <a:t> command will display information about available accelerators</a:t>
            </a:r>
            <a:endParaRPr/>
          </a:p>
        </p:txBody>
      </p:sp>
      <p:sp>
        <p:nvSpPr>
          <p:cNvPr id="1483" name="Google Shape;1483;p2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Obtaining information about your GPU</a:t>
            </a:r>
            <a:endParaRPr/>
          </a:p>
        </p:txBody>
      </p:sp>
      <p:sp>
        <p:nvSpPr>
          <p:cNvPr id="1484" name="Google Shape;1484;p26"/>
          <p:cNvSpPr txBox="1"/>
          <p:nvPr/>
        </p:nvSpPr>
        <p:spPr>
          <a:xfrm>
            <a:off x="5685599" y="2591452"/>
            <a:ext cx="4988052" cy="1588127"/>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b="1" lang="en-US" sz="1800">
                <a:solidFill>
                  <a:schemeClr val="dk2"/>
                </a:solidFill>
                <a:latin typeface="Consolas"/>
                <a:ea typeface="Consolas"/>
                <a:cs typeface="Consolas"/>
                <a:sym typeface="Consolas"/>
              </a:rPr>
              <a:t>pgaccelinfo</a:t>
            </a:r>
            <a:endParaRPr b="1"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Number: 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Name: Tesla P100-PCIE-16GB</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Managed Memory: Yes</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PGI Compiler Option: -ta=tesla:cc60</a:t>
            </a:r>
            <a:endParaRPr/>
          </a:p>
        </p:txBody>
      </p:sp>
      <p:sp>
        <p:nvSpPr>
          <p:cNvPr id="1485" name="Google Shape;1485;p26"/>
          <p:cNvSpPr/>
          <p:nvPr/>
        </p:nvSpPr>
        <p:spPr>
          <a:xfrm>
            <a:off x="5685599" y="2251727"/>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2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491" name="Google Shape;1491;p27"/>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Obtaining information about your GPU</a:t>
            </a:r>
            <a:endParaRPr/>
          </a:p>
        </p:txBody>
      </p:sp>
      <p:sp>
        <p:nvSpPr>
          <p:cNvPr id="1492" name="Google Shape;1492;p27"/>
          <p:cNvSpPr txBox="1"/>
          <p:nvPr/>
        </p:nvSpPr>
        <p:spPr>
          <a:xfrm>
            <a:off x="5685599" y="2591452"/>
            <a:ext cx="4988052" cy="1588127"/>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b="1" lang="en-US" sz="1800">
                <a:solidFill>
                  <a:schemeClr val="dk2"/>
                </a:solidFill>
                <a:latin typeface="Consolas"/>
                <a:ea typeface="Consolas"/>
                <a:cs typeface="Consolas"/>
                <a:sym typeface="Consolas"/>
              </a:rPr>
              <a:t>pgaccelinfo</a:t>
            </a:r>
            <a:endParaRPr b="1"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Number: 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Name: Tesla P100-PCIE-16GB</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Managed Memory: Yes</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PGI Compiler Option: -ta=tesla:cc60</a:t>
            </a:r>
            <a:endParaRPr/>
          </a:p>
        </p:txBody>
      </p:sp>
      <p:sp>
        <p:nvSpPr>
          <p:cNvPr id="1493" name="Google Shape;1493;p27"/>
          <p:cNvSpPr/>
          <p:nvPr/>
        </p:nvSpPr>
        <p:spPr>
          <a:xfrm>
            <a:off x="5685599" y="2251727"/>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494" name="Google Shape;1494;p27"/>
          <p:cNvSpPr/>
          <p:nvPr/>
        </p:nvSpPr>
        <p:spPr>
          <a:xfrm>
            <a:off x="5916706" y="2868706"/>
            <a:ext cx="2187388" cy="268941"/>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95" name="Google Shape;1495;p27"/>
          <p:cNvSpPr txBox="1"/>
          <p:nvPr>
            <p:ph idx="1" type="body"/>
          </p:nvPr>
        </p:nvSpPr>
        <p:spPr>
          <a:xfrm>
            <a:off x="419641" y="1874858"/>
            <a:ext cx="48972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the </a:t>
            </a:r>
            <a:r>
              <a:rPr b="1" lang="en-US"/>
              <a:t>pgaccelinfo</a:t>
            </a:r>
            <a:r>
              <a:rPr lang="en-US"/>
              <a:t> command will display information about available accelerators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Each device is numbered starting with 0</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
        <p:nvSpPr>
          <p:cNvPr id="1500" name="Google Shape;1500;p2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501" name="Google Shape;1501;p2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Obtaining information about your GPU</a:t>
            </a:r>
            <a:endParaRPr/>
          </a:p>
        </p:txBody>
      </p:sp>
      <p:sp>
        <p:nvSpPr>
          <p:cNvPr id="1502" name="Google Shape;1502;p28"/>
          <p:cNvSpPr txBox="1"/>
          <p:nvPr/>
        </p:nvSpPr>
        <p:spPr>
          <a:xfrm>
            <a:off x="5685599" y="2591452"/>
            <a:ext cx="4988052" cy="1588127"/>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b="1" lang="en-US" sz="1800">
                <a:solidFill>
                  <a:schemeClr val="dk2"/>
                </a:solidFill>
                <a:latin typeface="Consolas"/>
                <a:ea typeface="Consolas"/>
                <a:cs typeface="Consolas"/>
                <a:sym typeface="Consolas"/>
              </a:rPr>
              <a:t>pgaccelinfo</a:t>
            </a:r>
            <a:endParaRPr b="1"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Number: 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Name: Tesla P100-PCIE-16GB</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Managed Memory: Yes</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PGI Compiler Option: -ta=tesla:cc60</a:t>
            </a:r>
            <a:endParaRPr/>
          </a:p>
        </p:txBody>
      </p:sp>
      <p:sp>
        <p:nvSpPr>
          <p:cNvPr id="1503" name="Google Shape;1503;p28"/>
          <p:cNvSpPr/>
          <p:nvPr/>
        </p:nvSpPr>
        <p:spPr>
          <a:xfrm>
            <a:off x="5685599" y="2251727"/>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04" name="Google Shape;1504;p28"/>
          <p:cNvSpPr/>
          <p:nvPr/>
        </p:nvSpPr>
        <p:spPr>
          <a:xfrm>
            <a:off x="5898777" y="3116575"/>
            <a:ext cx="4303058" cy="263120"/>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05" name="Google Shape;1505;p28"/>
          <p:cNvSpPr txBox="1"/>
          <p:nvPr>
            <p:ph idx="1" type="body"/>
          </p:nvPr>
        </p:nvSpPr>
        <p:spPr>
          <a:xfrm>
            <a:off x="419641" y="1874858"/>
            <a:ext cx="48972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the </a:t>
            </a:r>
            <a:r>
              <a:rPr b="1" lang="en-US"/>
              <a:t>pgaccelinfo</a:t>
            </a:r>
            <a:r>
              <a:rPr lang="en-US"/>
              <a:t> command will display information about available accelerators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Each device is numbered starting with 0</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Device Name identifies the type of accelerator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9" name="Shape 1509"/>
        <p:cNvGrpSpPr/>
        <p:nvPr/>
      </p:nvGrpSpPr>
      <p:grpSpPr>
        <a:xfrm>
          <a:off x="0" y="0"/>
          <a:ext cx="0" cy="0"/>
          <a:chOff x="0" y="0"/>
          <a:chExt cx="0" cy="0"/>
        </a:xfrm>
      </p:grpSpPr>
      <p:sp>
        <p:nvSpPr>
          <p:cNvPr id="1510" name="Google Shape;1510;p2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511" name="Google Shape;1511;p2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Obtaining information about your GPU</a:t>
            </a:r>
            <a:endParaRPr/>
          </a:p>
        </p:txBody>
      </p:sp>
      <p:sp>
        <p:nvSpPr>
          <p:cNvPr id="1512" name="Google Shape;1512;p29"/>
          <p:cNvSpPr txBox="1"/>
          <p:nvPr/>
        </p:nvSpPr>
        <p:spPr>
          <a:xfrm>
            <a:off x="5685599" y="2591452"/>
            <a:ext cx="4988052" cy="1588127"/>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b="1" lang="en-US" sz="1800">
                <a:solidFill>
                  <a:schemeClr val="dk2"/>
                </a:solidFill>
                <a:latin typeface="Consolas"/>
                <a:ea typeface="Consolas"/>
                <a:cs typeface="Consolas"/>
                <a:sym typeface="Consolas"/>
              </a:rPr>
              <a:t>pgaccelinfo</a:t>
            </a:r>
            <a:endParaRPr b="1"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Number: 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Name: Tesla P100-PCIE-16GB</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Managed Memory: Yes</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PGI Compiler Option: -ta=tesla:cc60</a:t>
            </a:r>
            <a:endParaRPr/>
          </a:p>
        </p:txBody>
      </p:sp>
      <p:sp>
        <p:nvSpPr>
          <p:cNvPr id="1513" name="Google Shape;1513;p29"/>
          <p:cNvSpPr/>
          <p:nvPr/>
        </p:nvSpPr>
        <p:spPr>
          <a:xfrm>
            <a:off x="5685599" y="2251727"/>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14" name="Google Shape;1514;p29"/>
          <p:cNvSpPr/>
          <p:nvPr/>
        </p:nvSpPr>
        <p:spPr>
          <a:xfrm>
            <a:off x="5934635" y="3603812"/>
            <a:ext cx="2554941" cy="298979"/>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15" name="Google Shape;1515;p29"/>
          <p:cNvSpPr txBox="1"/>
          <p:nvPr>
            <p:ph idx="1" type="body"/>
          </p:nvPr>
        </p:nvSpPr>
        <p:spPr>
          <a:xfrm>
            <a:off x="419641" y="1874858"/>
            <a:ext cx="48972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the </a:t>
            </a:r>
            <a:r>
              <a:rPr b="1" lang="en-US"/>
              <a:t>pgaccelinfo</a:t>
            </a:r>
            <a:r>
              <a:rPr lang="en-US"/>
              <a:t> command will display information about available accelerators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Each device is numbered starting with 0</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Device Name identifies the type of accelerator</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Can Managed Memory be used?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3"/>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a:t>CPU VS GPU</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9" name="Shape 1519"/>
        <p:cNvGrpSpPr/>
        <p:nvPr/>
      </p:nvGrpSpPr>
      <p:grpSpPr>
        <a:xfrm>
          <a:off x="0" y="0"/>
          <a:ext cx="0" cy="0"/>
          <a:chOff x="0" y="0"/>
          <a:chExt cx="0" cy="0"/>
        </a:xfrm>
      </p:grpSpPr>
      <p:sp>
        <p:nvSpPr>
          <p:cNvPr id="1520" name="Google Shape;1520;p30"/>
          <p:cNvSpPr txBox="1"/>
          <p:nvPr>
            <p:ph idx="1" type="body"/>
          </p:nvPr>
        </p:nvSpPr>
        <p:spPr>
          <a:xfrm>
            <a:off x="419641" y="1874858"/>
            <a:ext cx="489726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the </a:t>
            </a:r>
            <a:r>
              <a:rPr b="1" lang="en-US"/>
              <a:t>pgaccelinfo</a:t>
            </a:r>
            <a:r>
              <a:rPr lang="en-US"/>
              <a:t> command will display information about available accelerators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Each device is numbered starting with 0</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Device Name identifies the type of accelerator</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Can Managed Memory be used?</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What compiler options should be used to target this device?</a:t>
            </a:r>
            <a:endParaRPr/>
          </a:p>
        </p:txBody>
      </p:sp>
      <p:sp>
        <p:nvSpPr>
          <p:cNvPr id="1521" name="Google Shape;1521;p3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522" name="Google Shape;1522;p3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Obtaining information about your GPU</a:t>
            </a:r>
            <a:endParaRPr/>
          </a:p>
        </p:txBody>
      </p:sp>
      <p:sp>
        <p:nvSpPr>
          <p:cNvPr id="1523" name="Google Shape;1523;p30"/>
          <p:cNvSpPr txBox="1"/>
          <p:nvPr/>
        </p:nvSpPr>
        <p:spPr>
          <a:xfrm>
            <a:off x="5685599" y="2591452"/>
            <a:ext cx="4988052" cy="1588127"/>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r>
              <a:rPr b="1" lang="en-US" sz="1800">
                <a:solidFill>
                  <a:schemeClr val="dk2"/>
                </a:solidFill>
                <a:latin typeface="Consolas"/>
                <a:ea typeface="Consolas"/>
                <a:cs typeface="Consolas"/>
                <a:sym typeface="Consolas"/>
              </a:rPr>
              <a:t>pgaccelinfo</a:t>
            </a:r>
            <a:endParaRPr b="1"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Number: 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Device Name: Tesla P100-PCIE-16GB</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Managed Memory: Yes</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PGI Compiler Option: -ta=tesla:cc60</a:t>
            </a:r>
            <a:endParaRPr/>
          </a:p>
        </p:txBody>
      </p:sp>
      <p:sp>
        <p:nvSpPr>
          <p:cNvPr id="1524" name="Google Shape;1524;p30"/>
          <p:cNvSpPr/>
          <p:nvPr/>
        </p:nvSpPr>
        <p:spPr>
          <a:xfrm>
            <a:off x="5685599" y="2251727"/>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25" name="Google Shape;1525;p30"/>
          <p:cNvSpPr/>
          <p:nvPr/>
        </p:nvSpPr>
        <p:spPr>
          <a:xfrm>
            <a:off x="5943600" y="3854824"/>
            <a:ext cx="4527176" cy="259975"/>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26" name="Google Shape;1526;p30"/>
          <p:cNvSpPr txBox="1"/>
          <p:nvPr/>
        </p:nvSpPr>
        <p:spPr>
          <a:xfrm>
            <a:off x="5734560" y="4599689"/>
            <a:ext cx="4699207" cy="341632"/>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pgcc –ta=tesla:cc60 main.c</a:t>
            </a:r>
            <a:endParaRPr sz="1800">
              <a:solidFill>
                <a:schemeClr val="dk2"/>
              </a:solidFill>
              <a:latin typeface="Consolas"/>
              <a:ea typeface="Consolas"/>
              <a:cs typeface="Consolas"/>
              <a:sym typeface="Consolas"/>
            </a:endParaRPr>
          </a:p>
        </p:txBody>
      </p:sp>
      <p:sp>
        <p:nvSpPr>
          <p:cNvPr id="1527" name="Google Shape;1527;p30"/>
          <p:cNvSpPr txBox="1"/>
          <p:nvPr/>
        </p:nvSpPr>
        <p:spPr>
          <a:xfrm>
            <a:off x="5655901" y="4381264"/>
            <a:ext cx="1899879" cy="2585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200">
                <a:solidFill>
                  <a:schemeClr val="dk2"/>
                </a:solidFill>
                <a:latin typeface="Arial"/>
                <a:ea typeface="Arial"/>
                <a:cs typeface="Arial"/>
                <a:sym typeface="Arial"/>
              </a:rPr>
              <a:t>Without Manage Memory</a:t>
            </a:r>
            <a:endParaRPr/>
          </a:p>
        </p:txBody>
      </p:sp>
      <p:sp>
        <p:nvSpPr>
          <p:cNvPr id="1528" name="Google Shape;1528;p30"/>
          <p:cNvSpPr txBox="1"/>
          <p:nvPr/>
        </p:nvSpPr>
        <p:spPr>
          <a:xfrm>
            <a:off x="5734560" y="5378171"/>
            <a:ext cx="4699207" cy="341632"/>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pgcc –ta=tesla:cc60,managed main.c</a:t>
            </a:r>
            <a:endParaRPr sz="1800">
              <a:solidFill>
                <a:schemeClr val="dk2"/>
              </a:solidFill>
              <a:latin typeface="Consolas"/>
              <a:ea typeface="Consolas"/>
              <a:cs typeface="Consolas"/>
              <a:sym typeface="Consolas"/>
            </a:endParaRPr>
          </a:p>
        </p:txBody>
      </p:sp>
      <p:sp>
        <p:nvSpPr>
          <p:cNvPr id="1529" name="Google Shape;1529;p30"/>
          <p:cNvSpPr txBox="1"/>
          <p:nvPr/>
        </p:nvSpPr>
        <p:spPr>
          <a:xfrm>
            <a:off x="5655901" y="5159746"/>
            <a:ext cx="1686679" cy="2585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200">
                <a:solidFill>
                  <a:schemeClr val="dk2"/>
                </a:solidFill>
                <a:latin typeface="Arial"/>
                <a:ea typeface="Arial"/>
                <a:cs typeface="Arial"/>
                <a:sym typeface="Arial"/>
              </a:rPr>
              <a:t>With Manage Memory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31"/>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COMPILING GPU CODE</a:t>
            </a:r>
            <a:endParaRPr/>
          </a:p>
        </p:txBody>
      </p:sp>
      <p:sp>
        <p:nvSpPr>
          <p:cNvPr id="1535" name="Google Shape;1535;p31"/>
          <p:cNvSpPr txBox="1"/>
          <p:nvPr/>
        </p:nvSpPr>
        <p:spPr>
          <a:xfrm>
            <a:off x="476791" y="1797340"/>
            <a:ext cx="7205962" cy="3748719"/>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pgcc –fast –ta=tesla:cc60 –Minfo=accel jacobi.c laplace2d.c</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calcNext:</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a:t>
            </a:r>
            <a:r>
              <a:rPr lang="en-US" sz="1600">
                <a:solidFill>
                  <a:srgbClr val="FF5400"/>
                </a:solidFill>
                <a:latin typeface="Consolas"/>
                <a:ea typeface="Consolas"/>
                <a:cs typeface="Consolas"/>
                <a:sym typeface="Consolas"/>
              </a:rPr>
              <a:t>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Accelerator kernel generated</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Generating reduction(max:error)</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38,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Loop is parallelizable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swap:</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56,	</a:t>
            </a:r>
            <a:r>
              <a:rPr lang="en-US" sz="1600">
                <a:solidFill>
                  <a:srgbClr val="FF5400"/>
                </a:solidFill>
                <a:latin typeface="Consolas"/>
                <a:ea typeface="Consolas"/>
                <a:cs typeface="Consolas"/>
                <a:sym typeface="Consolas"/>
              </a:rPr>
              <a:t>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Accelerator kernel generated</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57,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Loop is parallelizable</a:t>
            </a:r>
            <a:endParaRPr/>
          </a:p>
        </p:txBody>
      </p:sp>
      <p:sp>
        <p:nvSpPr>
          <p:cNvPr id="1536" name="Google Shape;1536;p31"/>
          <p:cNvSpPr/>
          <p:nvPr/>
        </p:nvSpPr>
        <p:spPr>
          <a:xfrm>
            <a:off x="476791" y="1457615"/>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37" name="Google Shape;1537;p31"/>
          <p:cNvSpPr/>
          <p:nvPr/>
        </p:nvSpPr>
        <p:spPr>
          <a:xfrm>
            <a:off x="5979458" y="2312894"/>
            <a:ext cx="609600" cy="295835"/>
          </a:xfrm>
          <a:prstGeom prst="leftArrow">
            <a:avLst>
              <a:gd fmla="val 50000" name="adj1"/>
              <a:gd fmla="val 50000" name="adj2"/>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8" name="Google Shape;1538;p31"/>
          <p:cNvSpPr/>
          <p:nvPr/>
        </p:nvSpPr>
        <p:spPr>
          <a:xfrm>
            <a:off x="5979458" y="4069977"/>
            <a:ext cx="609600" cy="295835"/>
          </a:xfrm>
          <a:prstGeom prst="leftArrow">
            <a:avLst>
              <a:gd fmla="val 50000" name="adj1"/>
              <a:gd fmla="val 50000" name="adj2"/>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9" name="Google Shape;1539;p31"/>
          <p:cNvSpPr txBox="1"/>
          <p:nvPr/>
        </p:nvSpPr>
        <p:spPr>
          <a:xfrm>
            <a:off x="7851803" y="2487705"/>
            <a:ext cx="3058243" cy="840230"/>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We can see that our data copies are being applied by the compiler</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37"/>
                                        </p:tgtEl>
                                        <p:attrNameLst>
                                          <p:attrName>style.visibility</p:attrName>
                                        </p:attrNameLst>
                                      </p:cBhvr>
                                      <p:to>
                                        <p:strVal val="visible"/>
                                      </p:to>
                                    </p:set>
                                    <p:anim calcmode="lin" valueType="num">
                                      <p:cBhvr additive="base">
                                        <p:cTn dur="500"/>
                                        <p:tgtEl>
                                          <p:spTgt spid="153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38"/>
                                        </p:tgtEl>
                                        <p:attrNameLst>
                                          <p:attrName>style.visibility</p:attrName>
                                        </p:attrNameLst>
                                      </p:cBhvr>
                                      <p:to>
                                        <p:strVal val="visible"/>
                                      </p:to>
                                    </p:set>
                                    <p:anim calcmode="lin" valueType="num">
                                      <p:cBhvr additive="base">
                                        <p:cTn dur="500"/>
                                        <p:tgtEl>
                                          <p:spTgt spid="1538"/>
                                        </p:tgtEl>
                                        <p:attrNameLst>
                                          <p:attrName>ppt_y</p:attrName>
                                        </p:attrNameLst>
                                      </p:cBhvr>
                                      <p:tavLst>
                                        <p:tav fmla="" tm="0">
                                          <p:val>
                                            <p:strVal val="#ppt_y+1"/>
                                          </p:val>
                                        </p:tav>
                                        <p:tav fmla="" tm="100000">
                                          <p:val>
                                            <p:strVal val="#ppt_y"/>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39"/>
                                        </p:tgtEl>
                                        <p:attrNameLst>
                                          <p:attrName>style.visibility</p:attrName>
                                        </p:attrNameLst>
                                      </p:cBhvr>
                                      <p:to>
                                        <p:strVal val="visible"/>
                                      </p:to>
                                    </p:set>
                                    <p:animEffect filter="fade" transition="in">
                                      <p:cBhvr>
                                        <p:cTn dur="500"/>
                                        <p:tgtEl>
                                          <p:spTgt spid="15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3" name="Shape 1543"/>
        <p:cNvGrpSpPr/>
        <p:nvPr/>
      </p:nvGrpSpPr>
      <p:grpSpPr>
        <a:xfrm>
          <a:off x="0" y="0"/>
          <a:ext cx="0" cy="0"/>
          <a:chOff x="0" y="0"/>
          <a:chExt cx="0" cy="0"/>
        </a:xfrm>
      </p:grpSpPr>
      <p:sp>
        <p:nvSpPr>
          <p:cNvPr id="1544" name="Google Shape;1544;p32"/>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COMPILING GPU CODE</a:t>
            </a:r>
            <a:endParaRPr/>
          </a:p>
        </p:txBody>
      </p:sp>
      <p:sp>
        <p:nvSpPr>
          <p:cNvPr id="1545" name="Google Shape;1545;p32"/>
          <p:cNvSpPr txBox="1"/>
          <p:nvPr/>
        </p:nvSpPr>
        <p:spPr>
          <a:xfrm>
            <a:off x="476791" y="1797340"/>
            <a:ext cx="7205962" cy="3748719"/>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pgcc –fast –ta=tesla:cc60 –Minfo=accel jacobi.c laplace2d.c</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calcNext:</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FF5400"/>
                </a:solidFill>
                <a:latin typeface="Consolas"/>
                <a:ea typeface="Consolas"/>
                <a:cs typeface="Consolas"/>
                <a:sym typeface="Consolas"/>
              </a:rPr>
              <a:t>Accelerator kernel generated</a:t>
            </a:r>
            <a:endParaRPr/>
          </a:p>
          <a:p>
            <a:pPr indent="0" lvl="0" marL="0" marR="0" rtl="0" algn="l">
              <a:lnSpc>
                <a:spcPct val="90000"/>
              </a:lnSpc>
              <a:spcBef>
                <a:spcPts val="0"/>
              </a:spcBef>
              <a:spcAft>
                <a:spcPts val="0"/>
              </a:spcAft>
              <a:buNone/>
            </a:pPr>
            <a:r>
              <a:rPr lang="en-US" sz="1600">
                <a:solidFill>
                  <a:srgbClr val="FF5400"/>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Generating reduction(max:error)</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38,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Loop is parallelizable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swap:</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56,	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t>
            </a:r>
            <a:r>
              <a:rPr lang="en-US" sz="1600">
                <a:solidFill>
                  <a:srgbClr val="FF5400"/>
                </a:solidFill>
                <a:latin typeface="Consolas"/>
                <a:ea typeface="Consolas"/>
                <a:cs typeface="Consolas"/>
                <a:sym typeface="Consolas"/>
              </a:rPr>
              <a:t>Accelerator kernel generated</a:t>
            </a:r>
            <a:endParaRPr/>
          </a:p>
          <a:p>
            <a:pPr indent="0" lvl="0" marL="0" marR="0" rtl="0" algn="l">
              <a:lnSpc>
                <a:spcPct val="90000"/>
              </a:lnSpc>
              <a:spcBef>
                <a:spcPts val="0"/>
              </a:spcBef>
              <a:spcAft>
                <a:spcPts val="0"/>
              </a:spcAft>
              <a:buNone/>
            </a:pPr>
            <a:r>
              <a:rPr lang="en-US" sz="1600">
                <a:solidFill>
                  <a:srgbClr val="FF5400"/>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57,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Loop is parallelizable</a:t>
            </a:r>
            <a:endParaRPr/>
          </a:p>
        </p:txBody>
      </p:sp>
      <p:sp>
        <p:nvSpPr>
          <p:cNvPr id="1546" name="Google Shape;1546;p32"/>
          <p:cNvSpPr/>
          <p:nvPr/>
        </p:nvSpPr>
        <p:spPr>
          <a:xfrm>
            <a:off x="476791" y="1457615"/>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47" name="Google Shape;1547;p32"/>
          <p:cNvSpPr/>
          <p:nvPr/>
        </p:nvSpPr>
        <p:spPr>
          <a:xfrm>
            <a:off x="5979458" y="2790265"/>
            <a:ext cx="609600" cy="295835"/>
          </a:xfrm>
          <a:prstGeom prst="leftArrow">
            <a:avLst>
              <a:gd fmla="val 50000" name="adj1"/>
              <a:gd fmla="val 50000" name="adj2"/>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8" name="Google Shape;1548;p32"/>
          <p:cNvSpPr/>
          <p:nvPr/>
        </p:nvSpPr>
        <p:spPr>
          <a:xfrm>
            <a:off x="5979458" y="4531989"/>
            <a:ext cx="609600" cy="295835"/>
          </a:xfrm>
          <a:prstGeom prst="leftArrow">
            <a:avLst>
              <a:gd fmla="val 50000" name="adj1"/>
              <a:gd fmla="val 50000" name="adj2"/>
            </a:avLst>
          </a:prstGeom>
          <a:solidFill>
            <a:srgbClr val="FF5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9" name="Google Shape;1549;p32"/>
          <p:cNvSpPr txBox="1"/>
          <p:nvPr/>
        </p:nvSpPr>
        <p:spPr>
          <a:xfrm>
            <a:off x="7851803" y="2487706"/>
            <a:ext cx="3058243" cy="840230"/>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We also see that the compiler is generating code for our GPU</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49"/>
                                        </p:tgtEl>
                                        <p:attrNameLst>
                                          <p:attrName>style.visibility</p:attrName>
                                        </p:attrNameLst>
                                      </p:cBhvr>
                                      <p:to>
                                        <p:strVal val="visible"/>
                                      </p:to>
                                    </p:set>
                                    <p:animEffect filter="fade" transition="in">
                                      <p:cBhvr>
                                        <p:cTn dur="500"/>
                                        <p:tgtEl>
                                          <p:spTgt spid="15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33"/>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COMPILING GPU CODE</a:t>
            </a:r>
            <a:endParaRPr/>
          </a:p>
        </p:txBody>
      </p:sp>
      <p:sp>
        <p:nvSpPr>
          <p:cNvPr id="1555" name="Google Shape;1555;p33"/>
          <p:cNvSpPr txBox="1"/>
          <p:nvPr/>
        </p:nvSpPr>
        <p:spPr>
          <a:xfrm>
            <a:off x="476791" y="1797340"/>
            <a:ext cx="7205962" cy="3748719"/>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pgcc –fast –ta=tesla:cc60 –Minfo=accel jacobi.c laplace2d.c</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calcNext:</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Accelerator kernel generated</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37,	Generating reduction(max:error)</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38,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41,	Loop is parallelizable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swap:</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56,	Generating copy(Anew[:m*n],A[:m*n])</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Accelerator kernel generated</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Generating Tesla code</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57,	#pragma acc loop gang /* blockIdx.x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#pragma acc loop vector(128) /* threadIdx.x */</a:t>
            </a:r>
            <a:endParaRPr/>
          </a:p>
          <a:p>
            <a:pPr indent="0" lvl="0" marL="0" marR="0" rtl="0" algn="l">
              <a:lnSpc>
                <a:spcPct val="90000"/>
              </a:lnSpc>
              <a:spcBef>
                <a:spcPts val="0"/>
              </a:spcBef>
              <a:spcAft>
                <a:spcPts val="0"/>
              </a:spcAft>
              <a:buNone/>
            </a:pPr>
            <a:r>
              <a:rPr lang="en-US" sz="1600">
                <a:solidFill>
                  <a:schemeClr val="dk2"/>
                </a:solidFill>
                <a:latin typeface="Consolas"/>
                <a:ea typeface="Consolas"/>
                <a:cs typeface="Consolas"/>
                <a:sym typeface="Consolas"/>
              </a:rPr>
              <a:t>				60,	Loop is parallelizable</a:t>
            </a:r>
            <a:endParaRPr/>
          </a:p>
        </p:txBody>
      </p:sp>
      <p:sp>
        <p:nvSpPr>
          <p:cNvPr id="1556" name="Google Shape;1556;p33"/>
          <p:cNvSpPr/>
          <p:nvPr/>
        </p:nvSpPr>
        <p:spPr>
          <a:xfrm>
            <a:off x="476791" y="1457615"/>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
        <p:nvSpPr>
          <p:cNvPr id="1557" name="Google Shape;1557;p33"/>
          <p:cNvSpPr/>
          <p:nvPr/>
        </p:nvSpPr>
        <p:spPr>
          <a:xfrm>
            <a:off x="4361681" y="2739807"/>
            <a:ext cx="609600" cy="295835"/>
          </a:xfrm>
          <a:prstGeom prst="lef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58" name="Google Shape;1558;p33"/>
          <p:cNvSpPr/>
          <p:nvPr/>
        </p:nvSpPr>
        <p:spPr>
          <a:xfrm>
            <a:off x="4351627" y="4481960"/>
            <a:ext cx="609600" cy="295835"/>
          </a:xfrm>
          <a:prstGeom prst="lef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59" name="Google Shape;1559;p33"/>
          <p:cNvSpPr txBox="1"/>
          <p:nvPr/>
        </p:nvSpPr>
        <p:spPr>
          <a:xfrm>
            <a:off x="7851803" y="2612356"/>
            <a:ext cx="3058243" cy="590931"/>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This is the parallelization of the </a:t>
            </a:r>
            <a:r>
              <a:rPr b="1" lang="en-US" sz="1800">
                <a:solidFill>
                  <a:schemeClr val="dk2"/>
                </a:solidFill>
                <a:latin typeface="Arial"/>
                <a:ea typeface="Arial"/>
                <a:cs typeface="Arial"/>
                <a:sym typeface="Arial"/>
              </a:rPr>
              <a:t>outer loop</a:t>
            </a:r>
            <a:endParaRPr/>
          </a:p>
        </p:txBody>
      </p:sp>
      <p:sp>
        <p:nvSpPr>
          <p:cNvPr id="1560" name="Google Shape;1560;p33"/>
          <p:cNvSpPr txBox="1"/>
          <p:nvPr/>
        </p:nvSpPr>
        <p:spPr>
          <a:xfrm>
            <a:off x="7851802" y="2612356"/>
            <a:ext cx="3058243" cy="590931"/>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a:solidFill>
                  <a:schemeClr val="dk2"/>
                </a:solidFill>
                <a:latin typeface="Arial"/>
                <a:ea typeface="Arial"/>
                <a:cs typeface="Arial"/>
                <a:sym typeface="Arial"/>
              </a:rPr>
              <a:t>This is the parallelization of the </a:t>
            </a:r>
            <a:r>
              <a:rPr b="1" lang="en-US" sz="1800">
                <a:solidFill>
                  <a:schemeClr val="dk2"/>
                </a:solidFill>
                <a:latin typeface="Arial"/>
                <a:ea typeface="Arial"/>
                <a:cs typeface="Arial"/>
                <a:sym typeface="Arial"/>
              </a:rPr>
              <a:t>inner loop</a:t>
            </a:r>
            <a:endParaRPr/>
          </a:p>
        </p:txBody>
      </p:sp>
      <p:sp>
        <p:nvSpPr>
          <p:cNvPr id="1561" name="Google Shape;1561;p33"/>
          <p:cNvSpPr/>
          <p:nvPr/>
        </p:nvSpPr>
        <p:spPr>
          <a:xfrm>
            <a:off x="6687970" y="3153047"/>
            <a:ext cx="609600" cy="295835"/>
          </a:xfrm>
          <a:prstGeom prst="lef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2" name="Google Shape;1562;p33"/>
          <p:cNvSpPr/>
          <p:nvPr/>
        </p:nvSpPr>
        <p:spPr>
          <a:xfrm>
            <a:off x="6713881" y="4712561"/>
            <a:ext cx="609600" cy="295835"/>
          </a:xfrm>
          <a:prstGeom prst="leftArrow">
            <a:avLst>
              <a:gd fmla="val 50000" name="adj1"/>
              <a:gd fmla="val 50000" name="adj2"/>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5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62"/>
                                        </p:tgtEl>
                                        <p:attrNameLst>
                                          <p:attrName>style.visibility</p:attrName>
                                        </p:attrNameLst>
                                      </p:cBhvr>
                                      <p:to>
                                        <p:strVal val="visible"/>
                                      </p:to>
                                    </p:set>
                                  </p:childTnLst>
                                </p:cTn>
                              </p:par>
                            </p:childTnLst>
                          </p:cTn>
                        </p:par>
                        <p:par>
                          <p:cTn fill="hold">
                            <p:stCondLst>
                              <p:cond delay="1"/>
                            </p:stCondLst>
                            <p:childTnLst>
                              <p:par>
                                <p:cTn fill="hold" nodeType="afterEffect" presetClass="exit" presetID="1" presetSubtype="0">
                                  <p:stCondLst>
                                    <p:cond delay="0"/>
                                  </p:stCondLst>
                                  <p:childTnLst>
                                    <p:set>
                                      <p:cBhvr>
                                        <p:cTn dur="1" fill="hold">
                                          <p:stCondLst>
                                            <p:cond delay="1"/>
                                          </p:stCondLst>
                                        </p:cTn>
                                        <p:tgtEl>
                                          <p:spTgt spid="155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
                                          </p:stCondLst>
                                        </p:cTn>
                                        <p:tgtEl>
                                          <p:spTgt spid="1558"/>
                                        </p:tgtEl>
                                        <p:attrNameLst>
                                          <p:attrName>style.visibility</p:attrName>
                                        </p:attrNameLst>
                                      </p:cBhvr>
                                      <p:to>
                                        <p:strVal val="hidden"/>
                                      </p:to>
                                    </p:set>
                                  </p:childTnLst>
                                </p:cTn>
                              </p:par>
                            </p:childTnLst>
                          </p:cTn>
                        </p:par>
                        <p:par>
                          <p:cTn fill="hold">
                            <p:stCondLst>
                              <p:cond delay="2"/>
                            </p:stCondLst>
                            <p:childTnLst>
                              <p:par>
                                <p:cTn fill="hold" nodeType="afterEffect" presetClass="entr" presetID="10" presetSubtype="0">
                                  <p:stCondLst>
                                    <p:cond delay="0"/>
                                  </p:stCondLst>
                                  <p:childTnLst>
                                    <p:set>
                                      <p:cBhvr>
                                        <p:cTn dur="1" fill="hold">
                                          <p:stCondLst>
                                            <p:cond delay="0"/>
                                          </p:stCondLst>
                                        </p:cTn>
                                        <p:tgtEl>
                                          <p:spTgt spid="1559"/>
                                        </p:tgtEl>
                                        <p:attrNameLst>
                                          <p:attrName>style.visibility</p:attrName>
                                        </p:attrNameLst>
                                      </p:cBhvr>
                                      <p:to>
                                        <p:strVal val="visible"/>
                                      </p:to>
                                    </p:set>
                                    <p:animEffect filter="fade" transition="in">
                                      <p:cBhvr>
                                        <p:cTn dur="500"/>
                                        <p:tgtEl>
                                          <p:spTgt spid="1559"/>
                                        </p:tgtEl>
                                      </p:cBhvr>
                                    </p:animEffect>
                                  </p:childTnLst>
                                </p:cTn>
                              </p:par>
                            </p:childTnLst>
                          </p:cTn>
                        </p:par>
                        <p:par>
                          <p:cTn fill="hold">
                            <p:stCondLst>
                              <p:cond delay="502"/>
                            </p:stCondLst>
                            <p:childTnLst>
                              <p:par>
                                <p:cTn fill="hold" nodeType="afterEffect" presetClass="exit" presetID="10" presetSubtype="0">
                                  <p:stCondLst>
                                    <p:cond delay="0"/>
                                  </p:stCondLst>
                                  <p:childTnLst>
                                    <p:animEffect filter="fade" transition="out">
                                      <p:cBhvr>
                                        <p:cTn dur="500"/>
                                        <p:tgtEl>
                                          <p:spTgt spid="1559"/>
                                        </p:tgtEl>
                                      </p:cBhvr>
                                    </p:animEffect>
                                    <p:set>
                                      <p:cBhvr>
                                        <p:cTn dur="1" fill="hold">
                                          <p:stCondLst>
                                            <p:cond delay="500"/>
                                          </p:stCondLst>
                                        </p:cTn>
                                        <p:tgtEl>
                                          <p:spTgt spid="1559"/>
                                        </p:tgtEl>
                                        <p:attrNameLst>
                                          <p:attrName>style.visibility</p:attrName>
                                        </p:attrNameLst>
                                      </p:cBhvr>
                                      <p:to>
                                        <p:strVal val="hidden"/>
                                      </p:to>
                                    </p:set>
                                  </p:childTnLst>
                                </p:cTn>
                              </p:par>
                            </p:childTnLst>
                          </p:cTn>
                        </p:par>
                        <p:par>
                          <p:cTn fill="hold">
                            <p:stCondLst>
                              <p:cond delay="1002"/>
                            </p:stCondLst>
                            <p:childTnLst>
                              <p:par>
                                <p:cTn fill="hold" nodeType="afterEffect" presetClass="entr" presetID="10" presetSubtype="0">
                                  <p:stCondLst>
                                    <p:cond delay="0"/>
                                  </p:stCondLst>
                                  <p:childTnLst>
                                    <p:set>
                                      <p:cBhvr>
                                        <p:cTn dur="1" fill="hold">
                                          <p:stCondLst>
                                            <p:cond delay="0"/>
                                          </p:stCondLst>
                                        </p:cTn>
                                        <p:tgtEl>
                                          <p:spTgt spid="1560"/>
                                        </p:tgtEl>
                                        <p:attrNameLst>
                                          <p:attrName>style.visibility</p:attrName>
                                        </p:attrNameLst>
                                      </p:cBhvr>
                                      <p:to>
                                        <p:strVal val="visible"/>
                                      </p:to>
                                    </p:set>
                                    <p:animEffect filter="fade" transition="in">
                                      <p:cBhvr>
                                        <p:cTn dur="500"/>
                                        <p:tgtEl>
                                          <p:spTgt spid="15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 name="Shape 1566"/>
        <p:cNvGrpSpPr/>
        <p:nvPr/>
      </p:nvGrpSpPr>
      <p:grpSpPr>
        <a:xfrm>
          <a:off x="0" y="0"/>
          <a:ext cx="0" cy="0"/>
          <a:chOff x="0" y="0"/>
          <a:chExt cx="0" cy="0"/>
        </a:xfrm>
      </p:grpSpPr>
      <p:sp>
        <p:nvSpPr>
          <p:cNvPr id="1567" name="Google Shape;1567;p3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 (Nsight Systems)</a:t>
            </a:r>
            <a:endParaRPr/>
          </a:p>
        </p:txBody>
      </p:sp>
      <p:sp>
        <p:nvSpPr>
          <p:cNvPr id="1568" name="Google Shape;1568;p34"/>
          <p:cNvSpPr txBox="1"/>
          <p:nvPr>
            <p:ph idx="1" type="body"/>
          </p:nvPr>
        </p:nvSpPr>
        <p:spPr>
          <a:xfrm>
            <a:off x="306101" y="1778950"/>
            <a:ext cx="4283700" cy="39285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Nsight Systems presents far more information when running on a GPU</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It is capable of capturing information about CUDA execution in the profiled process.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 In the Timeline view, you can see all the </a:t>
            </a:r>
            <a:r>
              <a:rPr lang="en-US"/>
              <a:t>information</a:t>
            </a:r>
            <a:r>
              <a:rPr lang="en-US"/>
              <a:t> about kernels and memory movements (expand the CUDA row)</a:t>
            </a:r>
            <a:endParaRPr/>
          </a:p>
          <a:p>
            <a:pPr indent="-101600" lvl="0" marL="228600" rtl="0" algn="l">
              <a:lnSpc>
                <a:spcPct val="90000"/>
              </a:lnSpc>
              <a:spcBef>
                <a:spcPts val="1800"/>
              </a:spcBef>
              <a:spcAft>
                <a:spcPts val="0"/>
              </a:spcAft>
              <a:buClr>
                <a:srgbClr val="868686"/>
              </a:buClr>
              <a:buSzPts val="2000"/>
              <a:buFont typeface="Noto Sans Symbols"/>
              <a:buNone/>
            </a:pPr>
            <a:r>
              <a:t/>
            </a:r>
            <a:endParaRPr/>
          </a:p>
        </p:txBody>
      </p:sp>
      <p:sp>
        <p:nvSpPr>
          <p:cNvPr id="1569" name="Google Shape;1569;p3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Using </a:t>
            </a:r>
            <a:r>
              <a:rPr i="1" lang="en-US"/>
              <a:t>nsys</a:t>
            </a:r>
            <a:r>
              <a:rPr lang="en-US"/>
              <a:t> to profile GPU code</a:t>
            </a:r>
            <a:endParaRPr/>
          </a:p>
        </p:txBody>
      </p:sp>
      <p:pic>
        <p:nvPicPr>
          <p:cNvPr id="1570" name="Google Shape;1570;p34"/>
          <p:cNvPicPr preferRelativeResize="0"/>
          <p:nvPr/>
        </p:nvPicPr>
        <p:blipFill rotWithShape="1">
          <a:blip r:embed="rId3">
            <a:alphaModFix/>
          </a:blip>
          <a:srcRect b="0" l="11016" r="0" t="4012"/>
          <a:stretch/>
        </p:blipFill>
        <p:spPr>
          <a:xfrm>
            <a:off x="4663950" y="1936675"/>
            <a:ext cx="6214699" cy="377080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gd549c21e84_0_1"/>
          <p:cNvSpPr txBox="1"/>
          <p:nvPr>
            <p:ph type="title"/>
          </p:nvPr>
        </p:nvSpPr>
        <p:spPr>
          <a:xfrm>
            <a:off x="419641" y="649796"/>
            <a:ext cx="9976200" cy="5910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rPr lang="en-US"/>
              <a:t>PROFILING GPU CODE (Nsight Systems)</a:t>
            </a:r>
            <a:endParaRPr/>
          </a:p>
        </p:txBody>
      </p:sp>
      <p:sp>
        <p:nvSpPr>
          <p:cNvPr id="1576" name="Google Shape;1576;gd549c21e84_0_1"/>
          <p:cNvSpPr txBox="1"/>
          <p:nvPr>
            <p:ph idx="2" type="body"/>
          </p:nvPr>
        </p:nvSpPr>
        <p:spPr>
          <a:xfrm>
            <a:off x="419641" y="1188030"/>
            <a:ext cx="9976200" cy="525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2"/>
              </a:buClr>
              <a:buSzPts val="2400"/>
              <a:buFont typeface="Arial"/>
              <a:buNone/>
            </a:pPr>
            <a:r>
              <a:rPr lang="en-US"/>
              <a:t>Using </a:t>
            </a:r>
            <a:r>
              <a:rPr i="1" lang="en-US"/>
              <a:t>nsys</a:t>
            </a:r>
            <a:r>
              <a:rPr lang="en-US"/>
              <a:t> to profile GPU code</a:t>
            </a:r>
            <a:endParaRPr/>
          </a:p>
        </p:txBody>
      </p:sp>
      <p:sp>
        <p:nvSpPr>
          <p:cNvPr id="1577" name="Google Shape;1577;gd549c21e84_0_1"/>
          <p:cNvSpPr txBox="1"/>
          <p:nvPr>
            <p:ph idx="1" type="body"/>
          </p:nvPr>
        </p:nvSpPr>
        <p:spPr>
          <a:xfrm>
            <a:off x="419641" y="1949782"/>
            <a:ext cx="4547100" cy="3928500"/>
          </a:xfrm>
          <a:prstGeom prst="rect">
            <a:avLst/>
          </a:prstGeom>
          <a:noFill/>
          <a:ln>
            <a:noFill/>
          </a:ln>
        </p:spPr>
        <p:txBody>
          <a:bodyPr anchorCtr="0" anchor="t" bIns="45700" lIns="91425" spcFirstLastPara="1" rIns="91425" wrap="square" tIns="45700">
            <a:noAutofit/>
          </a:bodyPr>
          <a:lstStyle/>
          <a:p>
            <a:pPr indent="-228600" lvl="0" marL="228600" rtl="0" algn="l">
              <a:spcBef>
                <a:spcPts val="1800"/>
              </a:spcBef>
              <a:spcAft>
                <a:spcPts val="0"/>
              </a:spcAft>
              <a:buSzPts val="2000"/>
              <a:buChar char="▪"/>
            </a:pPr>
            <a:r>
              <a:rPr b="1" lang="en-US"/>
              <a:t>Kernels</a:t>
            </a:r>
            <a:r>
              <a:rPr b="1" lang="en-US"/>
              <a:t>: </a:t>
            </a:r>
            <a:r>
              <a:rPr lang="en-US"/>
              <a:t>These are our computational functions. We can see our calcNext and swap function</a:t>
            </a:r>
            <a:endParaRPr/>
          </a:p>
          <a:p>
            <a:pPr indent="0" lvl="0" marL="0" rtl="0" algn="l">
              <a:spcBef>
                <a:spcPts val="1800"/>
              </a:spcBef>
              <a:spcAft>
                <a:spcPts val="0"/>
              </a:spcAft>
              <a:buNone/>
            </a:pPr>
            <a:r>
              <a:t/>
            </a:r>
            <a:endParaRPr/>
          </a:p>
          <a:p>
            <a:pPr indent="-228600" lvl="0" marL="228600" rtl="0" algn="l">
              <a:lnSpc>
                <a:spcPct val="90000"/>
              </a:lnSpc>
              <a:spcBef>
                <a:spcPts val="0"/>
              </a:spcBef>
              <a:spcAft>
                <a:spcPts val="0"/>
              </a:spcAft>
              <a:buClr>
                <a:srgbClr val="868686"/>
              </a:buClr>
              <a:buSzPts val="2000"/>
              <a:buFont typeface="Noto Sans Symbols"/>
              <a:buChar char="▪"/>
            </a:pPr>
            <a:r>
              <a:rPr b="1" lang="en-US"/>
              <a:t>MemCpy(HtoD): </a:t>
            </a:r>
            <a:r>
              <a:rPr lang="en-US"/>
              <a:t>This includes data transfers from the Host to the Device (CPU to GPU)</a:t>
            </a:r>
            <a:endParaRPr/>
          </a:p>
          <a:p>
            <a:pPr indent="-228600" lvl="0" marL="228600" rtl="0" algn="l">
              <a:lnSpc>
                <a:spcPct val="90000"/>
              </a:lnSpc>
              <a:spcBef>
                <a:spcPts val="1800"/>
              </a:spcBef>
              <a:spcAft>
                <a:spcPts val="0"/>
              </a:spcAft>
              <a:buClr>
                <a:srgbClr val="868686"/>
              </a:buClr>
              <a:buSzPts val="2000"/>
              <a:buFont typeface="Noto Sans Symbols"/>
              <a:buChar char="▪"/>
            </a:pPr>
            <a:r>
              <a:rPr b="1" lang="en-US"/>
              <a:t>MemCpy(DtoH): </a:t>
            </a:r>
            <a:r>
              <a:rPr lang="en-US"/>
              <a:t>These are data transfers from the Device to the Host (GPU to CPU)</a:t>
            </a:r>
            <a:endParaRPr b="1"/>
          </a:p>
        </p:txBody>
      </p:sp>
      <p:cxnSp>
        <p:nvCxnSpPr>
          <p:cNvPr id="1578" name="Google Shape;1578;gd549c21e84_0_1"/>
          <p:cNvCxnSpPr/>
          <p:nvPr/>
        </p:nvCxnSpPr>
        <p:spPr>
          <a:xfrm>
            <a:off x="4966883" y="2331218"/>
            <a:ext cx="2527800" cy="597300"/>
          </a:xfrm>
          <a:prstGeom prst="straightConnector1">
            <a:avLst/>
          </a:prstGeom>
          <a:noFill/>
          <a:ln cap="flat" cmpd="sng" w="38100">
            <a:solidFill>
              <a:schemeClr val="accent4"/>
            </a:solidFill>
            <a:prstDash val="solid"/>
            <a:round/>
            <a:headEnd len="sm" w="sm" type="none"/>
            <a:tailEnd len="med" w="med" type="triangle"/>
          </a:ln>
        </p:spPr>
      </p:cxnSp>
      <p:cxnSp>
        <p:nvCxnSpPr>
          <p:cNvPr id="1579" name="Google Shape;1579;gd549c21e84_0_1"/>
          <p:cNvCxnSpPr/>
          <p:nvPr/>
        </p:nvCxnSpPr>
        <p:spPr>
          <a:xfrm>
            <a:off x="5074418" y="3426488"/>
            <a:ext cx="2451900" cy="1651500"/>
          </a:xfrm>
          <a:prstGeom prst="straightConnector1">
            <a:avLst/>
          </a:prstGeom>
          <a:noFill/>
          <a:ln cap="flat" cmpd="sng" w="38100">
            <a:solidFill>
              <a:schemeClr val="accent4"/>
            </a:solidFill>
            <a:prstDash val="solid"/>
            <a:round/>
            <a:headEnd len="sm" w="sm" type="none"/>
            <a:tailEnd len="med" w="med" type="triangle"/>
          </a:ln>
        </p:spPr>
      </p:cxnSp>
      <p:cxnSp>
        <p:nvCxnSpPr>
          <p:cNvPr id="1580" name="Google Shape;1580;gd549c21e84_0_1"/>
          <p:cNvCxnSpPr/>
          <p:nvPr/>
        </p:nvCxnSpPr>
        <p:spPr>
          <a:xfrm>
            <a:off x="5074418" y="4555920"/>
            <a:ext cx="2436000" cy="884100"/>
          </a:xfrm>
          <a:prstGeom prst="straightConnector1">
            <a:avLst/>
          </a:prstGeom>
          <a:noFill/>
          <a:ln cap="flat" cmpd="sng" w="38100">
            <a:solidFill>
              <a:schemeClr val="accent4"/>
            </a:solidFill>
            <a:prstDash val="solid"/>
            <a:round/>
            <a:headEnd len="sm" w="sm" type="none"/>
            <a:tailEnd len="med" w="med" type="triangle"/>
          </a:ln>
        </p:spPr>
      </p:cxnSp>
      <p:pic>
        <p:nvPicPr>
          <p:cNvPr id="1581" name="Google Shape;1581;gd549c21e84_0_1"/>
          <p:cNvPicPr preferRelativeResize="0"/>
          <p:nvPr/>
        </p:nvPicPr>
        <p:blipFill rotWithShape="1">
          <a:blip r:embed="rId3">
            <a:alphaModFix/>
          </a:blip>
          <a:srcRect b="31169" l="12257" r="59329" t="9288"/>
          <a:stretch/>
        </p:blipFill>
        <p:spPr>
          <a:xfrm>
            <a:off x="7581400" y="2076537"/>
            <a:ext cx="3117600" cy="36749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0" st="0"/>
                                            </p:txEl>
                                          </p:spTgt>
                                        </p:tgtEl>
                                        <p:attrNameLst>
                                          <p:attrName>style.visibility</p:attrName>
                                        </p:attrNameLst>
                                      </p:cBhvr>
                                      <p:to>
                                        <p:strVal val="visible"/>
                                      </p:to>
                                    </p:set>
                                    <p:animEffect filter="fade" transition="in">
                                      <p:cBhvr>
                                        <p:cTn dur="500"/>
                                        <p:tgtEl>
                                          <p:spTgt spid="15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1" st="1"/>
                                            </p:txEl>
                                          </p:spTgt>
                                        </p:tgtEl>
                                        <p:attrNameLst>
                                          <p:attrName>style.visibility</p:attrName>
                                        </p:attrNameLst>
                                      </p:cBhvr>
                                      <p:to>
                                        <p:strVal val="visible"/>
                                      </p:to>
                                    </p:set>
                                    <p:animEffect filter="fade" transition="in">
                                      <p:cBhvr>
                                        <p:cTn dur="500"/>
                                        <p:tgtEl>
                                          <p:spTgt spid="15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2" st="2"/>
                                            </p:txEl>
                                          </p:spTgt>
                                        </p:tgtEl>
                                        <p:attrNameLst>
                                          <p:attrName>style.visibility</p:attrName>
                                        </p:attrNameLst>
                                      </p:cBhvr>
                                      <p:to>
                                        <p:strVal val="visible"/>
                                      </p:to>
                                    </p:set>
                                    <p:animEffect filter="fade" transition="in">
                                      <p:cBhvr>
                                        <p:cTn dur="500"/>
                                        <p:tgtEl>
                                          <p:spTgt spid="15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3" st="3"/>
                                            </p:txEl>
                                          </p:spTgt>
                                        </p:tgtEl>
                                        <p:attrNameLst>
                                          <p:attrName>style.visibility</p:attrName>
                                        </p:attrNameLst>
                                      </p:cBhvr>
                                      <p:to>
                                        <p:strVal val="visible"/>
                                      </p:to>
                                    </p:set>
                                    <p:animEffect filter="fade" transition="in">
                                      <p:cBhvr>
                                        <p:cTn dur="500"/>
                                        <p:tgtEl>
                                          <p:spTgt spid="1577">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78"/>
                                        </p:tgtEl>
                                        <p:attrNameLst>
                                          <p:attrName>style.visibility</p:attrName>
                                        </p:attrNameLst>
                                      </p:cBhvr>
                                      <p:to>
                                        <p:strVal val="visible"/>
                                      </p:to>
                                    </p:set>
                                    <p:animEffect filter="fade" transition="in">
                                      <p:cBhvr>
                                        <p:cTn dur="500"/>
                                        <p:tgtEl>
                                          <p:spTgt spid="15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578"/>
                                        </p:tgtEl>
                                      </p:cBhvr>
                                    </p:animEffect>
                                    <p:set>
                                      <p:cBhvr>
                                        <p:cTn dur="1" fill="hold">
                                          <p:stCondLst>
                                            <p:cond delay="500"/>
                                          </p:stCondLst>
                                        </p:cTn>
                                        <p:tgtEl>
                                          <p:spTgt spid="1578"/>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79"/>
                                        </p:tgtEl>
                                        <p:attrNameLst>
                                          <p:attrName>style.visibility</p:attrName>
                                        </p:attrNameLst>
                                      </p:cBhvr>
                                      <p:to>
                                        <p:strVal val="visible"/>
                                      </p:to>
                                    </p:set>
                                    <p:animEffect filter="fade" transition="in">
                                      <p:cBhvr>
                                        <p:cTn dur="500"/>
                                        <p:tgtEl>
                                          <p:spTgt spid="15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579"/>
                                        </p:tgtEl>
                                      </p:cBhvr>
                                    </p:animEffect>
                                    <p:set>
                                      <p:cBhvr>
                                        <p:cTn dur="1" fill="hold">
                                          <p:stCondLst>
                                            <p:cond delay="500"/>
                                          </p:stCondLst>
                                        </p:cTn>
                                        <p:tgtEl>
                                          <p:spTgt spid="1579"/>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80"/>
                                        </p:tgtEl>
                                        <p:attrNameLst>
                                          <p:attrName>style.visibility</p:attrName>
                                        </p:attrNameLst>
                                      </p:cBhvr>
                                      <p:to>
                                        <p:strVal val="visible"/>
                                      </p:to>
                                    </p:set>
                                    <p:animEffect filter="fade" transition="in">
                                      <p:cBhvr>
                                        <p:cTn dur="500"/>
                                        <p:tgtEl>
                                          <p:spTgt spid="15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5" name="Shape 1585"/>
        <p:cNvGrpSpPr/>
        <p:nvPr/>
      </p:nvGrpSpPr>
      <p:grpSpPr>
        <a:xfrm>
          <a:off x="0" y="0"/>
          <a:ext cx="0" cy="0"/>
          <a:chOff x="0" y="0"/>
          <a:chExt cx="0" cy="0"/>
        </a:xfrm>
      </p:grpSpPr>
      <p:sp>
        <p:nvSpPr>
          <p:cNvPr id="1586" name="Google Shape;1586;p3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587" name="Google Shape;1587;p36"/>
          <p:cNvSpPr txBox="1"/>
          <p:nvPr>
            <p:ph idx="1" type="body"/>
          </p:nvPr>
        </p:nvSpPr>
        <p:spPr>
          <a:xfrm>
            <a:off x="436740" y="2103035"/>
            <a:ext cx="4828596"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Here we can see the runtime of our application: 151 seconds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program is now performing over 3 times </a:t>
            </a:r>
            <a:r>
              <a:rPr b="1" lang="en-US"/>
              <a:t>worse </a:t>
            </a:r>
            <a:r>
              <a:rPr lang="en-US"/>
              <a:t>than the sequential version</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A profiler can help us understand why this performance is worse</a:t>
            </a:r>
            <a:endParaRPr/>
          </a:p>
        </p:txBody>
      </p:sp>
      <p:sp>
        <p:nvSpPr>
          <p:cNvPr id="1588" name="Google Shape;1588;p3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Receiving unexpected code results</a:t>
            </a:r>
            <a:endParaRPr/>
          </a:p>
        </p:txBody>
      </p:sp>
      <p:sp>
        <p:nvSpPr>
          <p:cNvPr id="1589" name="Google Shape;1589;p36"/>
          <p:cNvSpPr txBox="1"/>
          <p:nvPr/>
        </p:nvSpPr>
        <p:spPr>
          <a:xfrm>
            <a:off x="5407693" y="2450236"/>
            <a:ext cx="5486399" cy="3333220"/>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pgcc –ta=tesla:cc60 jacobi.c laplace2d.c</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./a.out</a:t>
            </a:r>
            <a:endParaRPr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0, 0.250000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100, 0.002397</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200, 0.001204</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300, 0.000804</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400, 0.000603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500, 0.000483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600, 0.000403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700, 0.000345</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800, 0.000302</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900, 0.000269</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total: 151.772627 s</a:t>
            </a:r>
            <a:endParaRPr/>
          </a:p>
        </p:txBody>
      </p:sp>
      <p:sp>
        <p:nvSpPr>
          <p:cNvPr id="1590" name="Google Shape;1590;p36"/>
          <p:cNvSpPr/>
          <p:nvPr/>
        </p:nvSpPr>
        <p:spPr>
          <a:xfrm>
            <a:off x="5407693" y="2081864"/>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3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596" name="Google Shape;1596;p37"/>
          <p:cNvSpPr txBox="1"/>
          <p:nvPr>
            <p:ph idx="1" type="body"/>
          </p:nvPr>
        </p:nvSpPr>
        <p:spPr>
          <a:xfrm>
            <a:off x="419641" y="1904127"/>
            <a:ext cx="4376420"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Let’s focus on the data movement (Memory row)</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At a first glance, it looks like our program is spending a significant amount of time transferring data between the host and device</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We also see that the compute regions are very small and spread out</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What if we try Managed Memory?</a:t>
            </a:r>
            <a:endParaRPr/>
          </a:p>
        </p:txBody>
      </p:sp>
      <p:sp>
        <p:nvSpPr>
          <p:cNvPr id="1597" name="Google Shape;1597;p37"/>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Inspecting the Nsight Sytems timeline</a:t>
            </a:r>
            <a:endParaRPr/>
          </a:p>
        </p:txBody>
      </p:sp>
      <p:pic>
        <p:nvPicPr>
          <p:cNvPr id="1598" name="Google Shape;1598;p37"/>
          <p:cNvPicPr preferRelativeResize="0"/>
          <p:nvPr/>
        </p:nvPicPr>
        <p:blipFill rotWithShape="1">
          <a:blip r:embed="rId3">
            <a:alphaModFix/>
          </a:blip>
          <a:srcRect b="31656" l="11197" r="0" t="20647"/>
          <a:stretch/>
        </p:blipFill>
        <p:spPr>
          <a:xfrm>
            <a:off x="4676375" y="2590125"/>
            <a:ext cx="6202277" cy="18737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sp>
        <p:nvSpPr>
          <p:cNvPr id="1603" name="Google Shape;1603;p3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604" name="Google Shape;1604;p38"/>
          <p:cNvSpPr txBox="1"/>
          <p:nvPr>
            <p:ph idx="1" type="body"/>
          </p:nvPr>
        </p:nvSpPr>
        <p:spPr>
          <a:xfrm>
            <a:off x="436740" y="2103035"/>
            <a:ext cx="4356324"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Using managed memory drastically improves performance</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This managed memory version is performing over 20x better than the sequential code</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What does the profiler tell us about this?</a:t>
            </a:r>
            <a:endParaRPr/>
          </a:p>
        </p:txBody>
      </p:sp>
      <p:sp>
        <p:nvSpPr>
          <p:cNvPr id="1605" name="Google Shape;1605;p3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Using managed memory</a:t>
            </a:r>
            <a:endParaRPr/>
          </a:p>
        </p:txBody>
      </p:sp>
      <p:sp>
        <p:nvSpPr>
          <p:cNvPr id="1606" name="Google Shape;1606;p38"/>
          <p:cNvSpPr txBox="1"/>
          <p:nvPr/>
        </p:nvSpPr>
        <p:spPr>
          <a:xfrm>
            <a:off x="5196677" y="2118686"/>
            <a:ext cx="5486399" cy="3582519"/>
          </a:xfrm>
          <a:prstGeom prst="rect">
            <a:avLst/>
          </a:prstGeom>
          <a:solidFill>
            <a:srgbClr val="F2F2F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pgcc –ta=tesla:cc60,managed jacobi.c 	laplace2d.c</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./a.out</a:t>
            </a:r>
            <a:endParaRPr sz="1800">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0, 0.250000</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100, 0.002397</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200, 0.001204</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300, 0.000804</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400, 0.000603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500, 0.000483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600, 0.000403</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700, 0.000345</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800, 0.000302</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900, 0.000269</a:t>
            </a:r>
            <a:endParaRPr/>
          </a:p>
          <a:p>
            <a:pPr indent="0" lvl="0" marL="0" marR="0" rtl="0" algn="l">
              <a:lnSpc>
                <a:spcPct val="90000"/>
              </a:lnSpc>
              <a:spcBef>
                <a:spcPts val="0"/>
              </a:spcBef>
              <a:spcAft>
                <a:spcPts val="0"/>
              </a:spcAft>
              <a:buNone/>
            </a:pPr>
            <a:r>
              <a:rPr lang="en-US" sz="1800">
                <a:solidFill>
                  <a:schemeClr val="dk2"/>
                </a:solidFill>
                <a:latin typeface="Consolas"/>
                <a:ea typeface="Consolas"/>
                <a:cs typeface="Consolas"/>
                <a:sym typeface="Consolas"/>
              </a:rPr>
              <a:t>	total: 1.474951 s</a:t>
            </a:r>
            <a:endParaRPr/>
          </a:p>
        </p:txBody>
      </p:sp>
      <p:sp>
        <p:nvSpPr>
          <p:cNvPr id="1607" name="Google Shape;1607;p38"/>
          <p:cNvSpPr/>
          <p:nvPr/>
        </p:nvSpPr>
        <p:spPr>
          <a:xfrm>
            <a:off x="5196677" y="1778961"/>
            <a:ext cx="1972157" cy="339725"/>
          </a:xfrm>
          <a:prstGeom prst="snip1Rect">
            <a:avLst>
              <a:gd fmla="val 16667" name="adj"/>
            </a:avLst>
          </a:prstGeom>
          <a:solidFill>
            <a:schemeClr val="lt2"/>
          </a:solidFill>
          <a:ln cap="flat" cmpd="sng" w="38100">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Terminal Window</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sp>
        <p:nvSpPr>
          <p:cNvPr id="1612" name="Google Shape;1612;p3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PROFILING GPU CODE</a:t>
            </a:r>
            <a:endParaRPr/>
          </a:p>
        </p:txBody>
      </p:sp>
      <p:sp>
        <p:nvSpPr>
          <p:cNvPr id="1613" name="Google Shape;1613;p39"/>
          <p:cNvSpPr txBox="1"/>
          <p:nvPr>
            <p:ph idx="1" type="body"/>
          </p:nvPr>
        </p:nvSpPr>
        <p:spPr>
          <a:xfrm>
            <a:off x="436739" y="2103036"/>
            <a:ext cx="5220483" cy="3433606"/>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The data no longer needs to transfer between each kernel</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data is only moved when it’s first accessed on the GPU or CPU</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During the timestepping data remains on the device</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Now a higher percentage of time is spent computing</a:t>
            </a:r>
            <a:endParaRPr/>
          </a:p>
        </p:txBody>
      </p:sp>
      <p:sp>
        <p:nvSpPr>
          <p:cNvPr id="1614" name="Google Shape;1614;p3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Using managed memory</a:t>
            </a:r>
            <a:endParaRPr/>
          </a:p>
        </p:txBody>
      </p:sp>
      <p:pic>
        <p:nvPicPr>
          <p:cNvPr id="1615" name="Google Shape;1615;p39"/>
          <p:cNvPicPr preferRelativeResize="0"/>
          <p:nvPr/>
        </p:nvPicPr>
        <p:blipFill rotWithShape="1">
          <a:blip r:embed="rId3">
            <a:alphaModFix/>
          </a:blip>
          <a:srcRect b="24303" l="11948" r="0" t="7922"/>
          <a:stretch/>
        </p:blipFill>
        <p:spPr>
          <a:xfrm>
            <a:off x="5488000" y="2355426"/>
            <a:ext cx="6252773" cy="270712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4"/>
          <p:cNvSpPr txBox="1"/>
          <p:nvPr>
            <p:ph type="title"/>
          </p:nvPr>
        </p:nvSpPr>
        <p:spPr>
          <a:xfrm>
            <a:off x="476791" y="633526"/>
            <a:ext cx="5922117" cy="6186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CPU VS GPU</a:t>
            </a:r>
            <a:endParaRPr/>
          </a:p>
        </p:txBody>
      </p:sp>
      <p:sp>
        <p:nvSpPr>
          <p:cNvPr id="79" name="Google Shape;79;p4"/>
          <p:cNvSpPr txBox="1"/>
          <p:nvPr>
            <p:ph idx="2" type="body"/>
          </p:nvPr>
        </p:nvSpPr>
        <p:spPr>
          <a:xfrm>
            <a:off x="476791" y="1183333"/>
            <a:ext cx="5922117"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Trebuchet MS"/>
              <a:buNone/>
            </a:pPr>
            <a:r>
              <a:rPr lang="en-US"/>
              <a:t>Number of cores and parallelism</a:t>
            </a:r>
            <a:endParaRPr/>
          </a:p>
        </p:txBody>
      </p:sp>
      <p:pic>
        <p:nvPicPr>
          <p:cNvPr id="80" name="Google Shape;80;p4"/>
          <p:cNvPicPr preferRelativeResize="0"/>
          <p:nvPr/>
        </p:nvPicPr>
        <p:blipFill rotWithShape="1">
          <a:blip r:embed="rId3">
            <a:alphaModFix/>
          </a:blip>
          <a:srcRect b="0" l="0" r="0" t="0"/>
          <a:stretch/>
        </p:blipFill>
        <p:spPr>
          <a:xfrm>
            <a:off x="6495674" y="2220137"/>
            <a:ext cx="4477126" cy="2517985"/>
          </a:xfrm>
          <a:prstGeom prst="rect">
            <a:avLst/>
          </a:prstGeom>
          <a:noFill/>
          <a:ln>
            <a:noFill/>
          </a:ln>
        </p:spPr>
      </p:pic>
      <p:sp>
        <p:nvSpPr>
          <p:cNvPr id="81" name="Google Shape;81;p4"/>
          <p:cNvSpPr txBox="1"/>
          <p:nvPr>
            <p:ph idx="1" type="body"/>
          </p:nvPr>
        </p:nvSpPr>
        <p:spPr>
          <a:xfrm>
            <a:off x="436740" y="2103035"/>
            <a:ext cx="6466980" cy="3718925"/>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000"/>
              <a:buFont typeface="Noto Sans Symbols"/>
              <a:buChar char="▪"/>
            </a:pPr>
            <a:r>
              <a:rPr lang="en-US"/>
              <a:t>Both are extremely popular parallel processors, but with different degrees of parallelism</a:t>
            </a:r>
            <a:endParaRPr/>
          </a:p>
          <a:p>
            <a:pPr indent="-342900" lvl="0" marL="342900" rtl="0" algn="l">
              <a:lnSpc>
                <a:spcPct val="90000"/>
              </a:lnSpc>
              <a:spcBef>
                <a:spcPts val="1800"/>
              </a:spcBef>
              <a:spcAft>
                <a:spcPts val="0"/>
              </a:spcAft>
              <a:buSzPts val="2000"/>
              <a:buFont typeface="Noto Sans Symbols"/>
              <a:buChar char="▪"/>
            </a:pPr>
            <a:r>
              <a:rPr lang="en-US"/>
              <a:t>CPUs generally have a small number of very fast physical cores</a:t>
            </a:r>
            <a:endParaRPr/>
          </a:p>
          <a:p>
            <a:pPr indent="-342900" lvl="0" marL="342900" rtl="0" algn="l">
              <a:lnSpc>
                <a:spcPct val="90000"/>
              </a:lnSpc>
              <a:spcBef>
                <a:spcPts val="1800"/>
              </a:spcBef>
              <a:spcAft>
                <a:spcPts val="0"/>
              </a:spcAft>
              <a:buSzPts val="2000"/>
              <a:buFont typeface="Noto Sans Symbols"/>
              <a:buChar char="▪"/>
            </a:pPr>
            <a:r>
              <a:rPr lang="en-US"/>
              <a:t>GPUs have thousands of simple cores able to achieve high performance in aggregate</a:t>
            </a:r>
            <a:endParaRPr/>
          </a:p>
          <a:p>
            <a:pPr indent="-342900" lvl="0" marL="342900" rtl="0" algn="l">
              <a:lnSpc>
                <a:spcPct val="90000"/>
              </a:lnSpc>
              <a:spcBef>
                <a:spcPts val="1800"/>
              </a:spcBef>
              <a:spcAft>
                <a:spcPts val="0"/>
              </a:spcAft>
              <a:buSzPts val="2000"/>
              <a:buFont typeface="Noto Sans Symbols"/>
              <a:buChar char="▪"/>
            </a:pPr>
            <a:r>
              <a:rPr lang="en-US"/>
              <a:t>Both require parallelism to be fully utilized, but GPUs require much more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0" name="Shape 1620"/>
        <p:cNvGrpSpPr/>
        <p:nvPr/>
      </p:nvGrpSpPr>
      <p:grpSpPr>
        <a:xfrm>
          <a:off x="0" y="0"/>
          <a:ext cx="0" cy="0"/>
          <a:chOff x="0" y="0"/>
          <a:chExt cx="0" cy="0"/>
        </a:xfrm>
      </p:grpSpPr>
      <p:sp>
        <p:nvSpPr>
          <p:cNvPr id="1621" name="Google Shape;1621;p4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KEY CONCEPTS</a:t>
            </a:r>
            <a:endParaRPr/>
          </a:p>
        </p:txBody>
      </p:sp>
      <p:sp>
        <p:nvSpPr>
          <p:cNvPr id="1622" name="Google Shape;1622;p4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In this module we discussed…</a:t>
            </a:r>
            <a:endParaRPr/>
          </a:p>
        </p:txBody>
      </p:sp>
      <p:sp>
        <p:nvSpPr>
          <p:cNvPr id="1623" name="Google Shape;1623;p40"/>
          <p:cNvSpPr txBox="1"/>
          <p:nvPr>
            <p:ph idx="1" type="body"/>
          </p:nvPr>
        </p:nvSpPr>
        <p:spPr>
          <a:xfrm>
            <a:off x="436740" y="1778961"/>
            <a:ext cx="9948672" cy="40430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The fundamental differences between CPUs and GPUs</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Assisting the compiler by providing information about array sizes for data management</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Managed memory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
        <p:nvSpPr>
          <p:cNvPr id="1628" name="Google Shape;1628;p41"/>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THANK YOU</a:t>
            </a:r>
            <a:br>
              <a:rPr lang="en-US"/>
            </a:b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33" name="Shape 1633"/>
        <p:cNvGrpSpPr/>
        <p:nvPr/>
      </p:nvGrpSpPr>
      <p:grpSpPr>
        <a:xfrm>
          <a:off x="0" y="0"/>
          <a:ext cx="0" cy="0"/>
          <a:chOff x="0" y="0"/>
          <a:chExt cx="0" cy="0"/>
        </a:xfrm>
      </p:grpSpPr>
      <p:pic>
        <p:nvPicPr>
          <p:cNvPr id="1634" name="Google Shape;1634;p42"/>
          <p:cNvPicPr preferRelativeResize="0"/>
          <p:nvPr/>
        </p:nvPicPr>
        <p:blipFill rotWithShape="1">
          <a:blip r:embed="rId3">
            <a:alphaModFix/>
          </a:blip>
          <a:srcRect b="0" l="0" r="0" t="0"/>
          <a:stretch/>
        </p:blipFill>
        <p:spPr>
          <a:xfrm>
            <a:off x="1615381" y="2328876"/>
            <a:ext cx="4455219" cy="2501669"/>
          </a:xfrm>
          <a:prstGeom prst="rect">
            <a:avLst/>
          </a:prstGeom>
          <a:noFill/>
          <a:ln>
            <a:noFill/>
          </a:ln>
          <a:effectLst>
            <a:outerShdw blurRad="292100" rotWithShape="0" algn="tl" dir="2700000" dist="139700">
              <a:srgbClr val="333333">
                <a:alpha val="64705"/>
              </a:srgbClr>
            </a:outerShdw>
          </a:effectLst>
        </p:spPr>
      </p:pic>
      <p:sp>
        <p:nvSpPr>
          <p:cNvPr id="1635" name="Google Shape;1635;p42"/>
          <p:cNvSpPr txBox="1"/>
          <p:nvPr>
            <p:ph type="title"/>
          </p:nvPr>
        </p:nvSpPr>
        <p:spPr>
          <a:xfrm>
            <a:off x="2314751" y="267169"/>
            <a:ext cx="6343298"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ADDITIONAL RESOURCES</a:t>
            </a:r>
            <a:endParaRPr/>
          </a:p>
        </p:txBody>
      </p:sp>
      <p:sp>
        <p:nvSpPr>
          <p:cNvPr id="1636" name="Google Shape;1636;p42"/>
          <p:cNvSpPr txBox="1"/>
          <p:nvPr>
            <p:ph idx="2" type="body"/>
          </p:nvPr>
        </p:nvSpPr>
        <p:spPr>
          <a:xfrm>
            <a:off x="1490886" y="833365"/>
            <a:ext cx="7991028"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YouTube OpenACC Introduction Series by Michael Wolfe</a:t>
            </a:r>
            <a:endParaRPr/>
          </a:p>
        </p:txBody>
      </p:sp>
      <p:sp>
        <p:nvSpPr>
          <p:cNvPr id="1637" name="Google Shape;1637;p42"/>
          <p:cNvSpPr txBox="1"/>
          <p:nvPr/>
        </p:nvSpPr>
        <p:spPr>
          <a:xfrm>
            <a:off x="2599019" y="1364477"/>
            <a:ext cx="6391494"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u="sng">
                <a:solidFill>
                  <a:schemeClr val="dk2"/>
                </a:solidFill>
                <a:latin typeface="Arial"/>
                <a:ea typeface="Arial"/>
                <a:cs typeface="Arial"/>
                <a:sym typeface="Arial"/>
                <a:hlinkClick r:id="rId4">
                  <a:extLst>
                    <a:ext uri="{A12FA001-AC4F-418D-AE19-62706E023703}">
                      <ahyp:hlinkClr val="tx"/>
                    </a:ext>
                  </a:extLst>
                </a:hlinkClick>
              </a:rPr>
              <a:t>Introduction to Parallel Programming with OpenACC – Part 3</a:t>
            </a:r>
            <a:endParaRPr sz="1800">
              <a:solidFill>
                <a:schemeClr val="dk2"/>
              </a:solidFill>
              <a:latin typeface="Arial"/>
              <a:ea typeface="Arial"/>
              <a:cs typeface="Arial"/>
              <a:sym typeface="Arial"/>
            </a:endParaRPr>
          </a:p>
        </p:txBody>
      </p:sp>
      <p:sp>
        <p:nvSpPr>
          <p:cNvPr id="1638" name="Google Shape;1638;p42"/>
          <p:cNvSpPr txBox="1"/>
          <p:nvPr/>
        </p:nvSpPr>
        <p:spPr>
          <a:xfrm>
            <a:off x="2599019" y="1762875"/>
            <a:ext cx="6391494" cy="3416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800" u="sng">
                <a:solidFill>
                  <a:schemeClr val="dk2"/>
                </a:solidFill>
                <a:latin typeface="Arial"/>
                <a:ea typeface="Arial"/>
                <a:cs typeface="Arial"/>
                <a:sym typeface="Arial"/>
                <a:hlinkClick r:id="rId5">
                  <a:extLst>
                    <a:ext uri="{A12FA001-AC4F-418D-AE19-62706E023703}">
                      <ahyp:hlinkClr val="tx"/>
                    </a:ext>
                  </a:extLst>
                </a:hlinkClick>
              </a:rPr>
              <a:t>Introduction to Parallel Programming with OpenACC – Part 4</a:t>
            </a:r>
            <a:endParaRPr sz="1800">
              <a:solidFill>
                <a:schemeClr val="dk2"/>
              </a:solidFill>
              <a:latin typeface="Arial"/>
              <a:ea typeface="Arial"/>
              <a:cs typeface="Arial"/>
              <a:sym typeface="Arial"/>
            </a:endParaRPr>
          </a:p>
        </p:txBody>
      </p:sp>
      <p:sp>
        <p:nvSpPr>
          <p:cNvPr id="1639" name="Google Shape;1639;p42"/>
          <p:cNvSpPr txBox="1"/>
          <p:nvPr/>
        </p:nvSpPr>
        <p:spPr>
          <a:xfrm>
            <a:off x="3395123" y="5576224"/>
            <a:ext cx="4182555" cy="313932"/>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lang="en-US" sz="1600" u="sng">
                <a:solidFill>
                  <a:schemeClr val="dk2"/>
                </a:solidFill>
                <a:latin typeface="Arial"/>
                <a:ea typeface="Arial"/>
                <a:cs typeface="Arial"/>
                <a:sym typeface="Arial"/>
                <a:hlinkClick r:id="rId6">
                  <a:extLst>
                    <a:ext uri="{A12FA001-AC4F-418D-AE19-62706E023703}">
                      <ahyp:hlinkClr val="tx"/>
                    </a:ext>
                  </a:extLst>
                </a:hlinkClick>
              </a:rPr>
              <a:t>Follow along by downloading the code here!</a:t>
            </a:r>
            <a:endParaRPr sz="1600">
              <a:solidFill>
                <a:schemeClr val="dk2"/>
              </a:solidFill>
              <a:latin typeface="Arial"/>
              <a:ea typeface="Arial"/>
              <a:cs typeface="Arial"/>
              <a:sym typeface="Arial"/>
            </a:endParaRPr>
          </a:p>
        </p:txBody>
      </p:sp>
      <p:pic>
        <p:nvPicPr>
          <p:cNvPr id="1640" name="Google Shape;1640;p42"/>
          <p:cNvPicPr preferRelativeResize="0"/>
          <p:nvPr/>
        </p:nvPicPr>
        <p:blipFill rotWithShape="1">
          <a:blip r:embed="rId7">
            <a:alphaModFix/>
          </a:blip>
          <a:srcRect b="0" l="0" r="0" t="0"/>
          <a:stretch/>
        </p:blipFill>
        <p:spPr>
          <a:xfrm>
            <a:off x="5583191" y="2451788"/>
            <a:ext cx="4374738" cy="2603126"/>
          </a:xfrm>
          <a:prstGeom prst="rect">
            <a:avLst/>
          </a:prstGeom>
          <a:noFill/>
          <a:ln>
            <a:noFill/>
          </a:ln>
          <a:effectLst>
            <a:outerShdw blurRad="292100" rotWithShape="0" algn="tl" dir="2700000" dist="139700">
              <a:srgbClr val="333333">
                <a:alpha val="64705"/>
              </a:srgbClr>
            </a:outerShdw>
          </a:effectLst>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5"/>
          <p:cNvSpPr/>
          <p:nvPr/>
        </p:nvSpPr>
        <p:spPr>
          <a:xfrm>
            <a:off x="2033133" y="3197156"/>
            <a:ext cx="2560320" cy="211667"/>
          </a:xfrm>
          <a:prstGeom prst="leftArrow">
            <a:avLst>
              <a:gd fmla="val 50000" name="adj1"/>
              <a:gd fmla="val 67949" name="adj2"/>
            </a:avLst>
          </a:prstGeom>
          <a:gradFill>
            <a:gsLst>
              <a:gs pos="0">
                <a:schemeClr val="lt2"/>
              </a:gs>
              <a:gs pos="7000">
                <a:schemeClr val="lt2"/>
              </a:gs>
              <a:gs pos="100000">
                <a:schemeClr val="lt1"/>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8" name="Google Shape;88;p5"/>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CPU + GPU WORKFLOW</a:t>
            </a:r>
            <a:endParaRPr/>
          </a:p>
        </p:txBody>
      </p:sp>
      <p:sp>
        <p:nvSpPr>
          <p:cNvPr id="89" name="Google Shape;89;p5"/>
          <p:cNvSpPr txBox="1"/>
          <p:nvPr/>
        </p:nvSpPr>
        <p:spPr>
          <a:xfrm>
            <a:off x="4413735" y="1545234"/>
            <a:ext cx="2215671"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000" u="none" cap="none" strike="noStrike">
                <a:solidFill>
                  <a:schemeClr val="lt1"/>
                </a:solidFill>
                <a:latin typeface="Trebuchet MS"/>
                <a:ea typeface="Trebuchet MS"/>
                <a:cs typeface="Trebuchet MS"/>
                <a:sym typeface="Trebuchet MS"/>
              </a:rPr>
              <a:t>Application Code</a:t>
            </a:r>
            <a:endParaRPr/>
          </a:p>
        </p:txBody>
      </p:sp>
      <p:sp>
        <p:nvSpPr>
          <p:cNvPr id="90" name="Google Shape;90;p5"/>
          <p:cNvSpPr/>
          <p:nvPr/>
        </p:nvSpPr>
        <p:spPr>
          <a:xfrm>
            <a:off x="4534729" y="2020272"/>
            <a:ext cx="1973680" cy="3331597"/>
          </a:xfrm>
          <a:prstGeom prst="roundRect">
            <a:avLst>
              <a:gd fmla="val 5701" name="adj"/>
            </a:avLst>
          </a:prstGeom>
          <a:gradFill>
            <a:gsLst>
              <a:gs pos="0">
                <a:srgbClr val="7F7F7F">
                  <a:alpha val="23921"/>
                </a:srgbClr>
              </a:gs>
              <a:gs pos="100000">
                <a:srgbClr val="3F3F3F">
                  <a:alpha val="13725"/>
                </a:srgbClr>
              </a:gs>
            </a:gsLst>
            <a:lin ang="16200000" scaled="0"/>
          </a:gradFill>
          <a:ln cap="flat" cmpd="sng" w="9525">
            <a:solidFill>
              <a:schemeClr val="dk1">
                <a:alpha val="55686"/>
              </a:scheme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91" name="Google Shape;91;p5"/>
          <p:cNvSpPr txBox="1"/>
          <p:nvPr/>
        </p:nvSpPr>
        <p:spPr>
          <a:xfrm>
            <a:off x="4413735" y="1545234"/>
            <a:ext cx="2215671"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Application Code</a:t>
            </a:r>
            <a:endParaRPr/>
          </a:p>
        </p:txBody>
      </p:sp>
      <p:grpSp>
        <p:nvGrpSpPr>
          <p:cNvPr id="92" name="Google Shape;92;p5"/>
          <p:cNvGrpSpPr/>
          <p:nvPr/>
        </p:nvGrpSpPr>
        <p:grpSpPr>
          <a:xfrm>
            <a:off x="319586" y="2821231"/>
            <a:ext cx="1388957" cy="1285730"/>
            <a:chOff x="588497" y="1591580"/>
            <a:chExt cx="2208463" cy="2349804"/>
          </a:xfrm>
        </p:grpSpPr>
        <p:pic>
          <p:nvPicPr>
            <p:cNvPr descr="Thinner_block_chip.png" id="93" name="Google Shape;93;p5"/>
            <p:cNvPicPr preferRelativeResize="0"/>
            <p:nvPr/>
          </p:nvPicPr>
          <p:blipFill rotWithShape="1">
            <a:blip r:embed="rId3">
              <a:alphaModFix/>
            </a:blip>
            <a:srcRect b="0" l="0" r="0" t="0"/>
            <a:stretch/>
          </p:blipFill>
          <p:spPr>
            <a:xfrm>
              <a:off x="588497" y="1591580"/>
              <a:ext cx="2208463" cy="2349804"/>
            </a:xfrm>
            <a:prstGeom prst="rect">
              <a:avLst/>
            </a:prstGeom>
            <a:noFill/>
            <a:ln>
              <a:noFill/>
            </a:ln>
            <a:effectLst>
              <a:outerShdw blurRad="292100" rotWithShape="0" algn="tl" dir="2700000" dist="139700">
                <a:srgbClr val="333333">
                  <a:alpha val="64705"/>
                </a:srgbClr>
              </a:outerShdw>
            </a:effectLst>
          </p:spPr>
        </p:pic>
        <p:grpSp>
          <p:nvGrpSpPr>
            <p:cNvPr id="94" name="Google Shape;94;p5"/>
            <p:cNvGrpSpPr/>
            <p:nvPr/>
          </p:nvGrpSpPr>
          <p:grpSpPr>
            <a:xfrm>
              <a:off x="707286" y="1693789"/>
              <a:ext cx="1969371" cy="2134126"/>
              <a:chOff x="707286" y="1693789"/>
              <a:chExt cx="1969371" cy="2134126"/>
            </a:xfrm>
          </p:grpSpPr>
          <p:grpSp>
            <p:nvGrpSpPr>
              <p:cNvPr id="95" name="Google Shape;95;p5"/>
              <p:cNvGrpSpPr/>
              <p:nvPr/>
            </p:nvGrpSpPr>
            <p:grpSpPr>
              <a:xfrm>
                <a:off x="707286" y="1693789"/>
                <a:ext cx="939689" cy="103689"/>
                <a:chOff x="703378" y="1693789"/>
                <a:chExt cx="939689" cy="103689"/>
              </a:xfrm>
            </p:grpSpPr>
            <p:sp>
              <p:nvSpPr>
                <p:cNvPr id="96" name="Google Shape;96;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97" name="Google Shape;97;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98" name="Google Shape;98;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99" name="Google Shape;99;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0" name="Google Shape;100;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1" name="Google Shape;101;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2" name="Google Shape;102;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3" name="Google Shape;103;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04" name="Google Shape;104;p5"/>
              <p:cNvGrpSpPr/>
              <p:nvPr/>
            </p:nvGrpSpPr>
            <p:grpSpPr>
              <a:xfrm>
                <a:off x="707286" y="1838820"/>
                <a:ext cx="939689" cy="103689"/>
                <a:chOff x="703378" y="1693789"/>
                <a:chExt cx="939689" cy="103689"/>
              </a:xfrm>
            </p:grpSpPr>
            <p:sp>
              <p:nvSpPr>
                <p:cNvPr id="105" name="Google Shape;105;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6" name="Google Shape;106;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7" name="Google Shape;107;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8" name="Google Shape;108;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09" name="Google Shape;109;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0" name="Google Shape;110;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1" name="Google Shape;111;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2" name="Google Shape;112;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13" name="Google Shape;113;p5"/>
              <p:cNvGrpSpPr/>
              <p:nvPr/>
            </p:nvGrpSpPr>
            <p:grpSpPr>
              <a:xfrm>
                <a:off x="707286" y="1983851"/>
                <a:ext cx="939689" cy="103689"/>
                <a:chOff x="703378" y="1693789"/>
                <a:chExt cx="939689" cy="103689"/>
              </a:xfrm>
            </p:grpSpPr>
            <p:sp>
              <p:nvSpPr>
                <p:cNvPr id="114" name="Google Shape;114;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5" name="Google Shape;115;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6" name="Google Shape;116;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7" name="Google Shape;117;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8" name="Google Shape;118;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19" name="Google Shape;119;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0" name="Google Shape;120;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1" name="Google Shape;121;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22" name="Google Shape;122;p5"/>
              <p:cNvGrpSpPr/>
              <p:nvPr/>
            </p:nvGrpSpPr>
            <p:grpSpPr>
              <a:xfrm>
                <a:off x="707286" y="2128882"/>
                <a:ext cx="939689" cy="103689"/>
                <a:chOff x="703378" y="1693789"/>
                <a:chExt cx="939689" cy="103689"/>
              </a:xfrm>
            </p:grpSpPr>
            <p:sp>
              <p:nvSpPr>
                <p:cNvPr id="123" name="Google Shape;123;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4" name="Google Shape;124;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5" name="Google Shape;125;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6" name="Google Shape;126;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7" name="Google Shape;127;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8" name="Google Shape;128;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29" name="Google Shape;129;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0" name="Google Shape;130;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31" name="Google Shape;131;p5"/>
              <p:cNvGrpSpPr/>
              <p:nvPr/>
            </p:nvGrpSpPr>
            <p:grpSpPr>
              <a:xfrm>
                <a:off x="707286" y="2273913"/>
                <a:ext cx="939689" cy="103689"/>
                <a:chOff x="703378" y="1693789"/>
                <a:chExt cx="939689" cy="103689"/>
              </a:xfrm>
            </p:grpSpPr>
            <p:sp>
              <p:nvSpPr>
                <p:cNvPr id="132" name="Google Shape;132;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3" name="Google Shape;133;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4" name="Google Shape;134;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5" name="Google Shape;135;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6" name="Google Shape;136;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7" name="Google Shape;137;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8" name="Google Shape;138;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39" name="Google Shape;139;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40" name="Google Shape;140;p5"/>
              <p:cNvGrpSpPr/>
              <p:nvPr/>
            </p:nvGrpSpPr>
            <p:grpSpPr>
              <a:xfrm>
                <a:off x="707286" y="2418944"/>
                <a:ext cx="939689" cy="103689"/>
                <a:chOff x="703378" y="1693789"/>
                <a:chExt cx="939689" cy="103689"/>
              </a:xfrm>
            </p:grpSpPr>
            <p:sp>
              <p:nvSpPr>
                <p:cNvPr id="141" name="Google Shape;141;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2" name="Google Shape;142;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3" name="Google Shape;143;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4" name="Google Shape;144;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5" name="Google Shape;145;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6" name="Google Shape;146;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7" name="Google Shape;147;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48" name="Google Shape;148;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49" name="Google Shape;149;p5"/>
              <p:cNvGrpSpPr/>
              <p:nvPr/>
            </p:nvGrpSpPr>
            <p:grpSpPr>
              <a:xfrm>
                <a:off x="707286" y="2563975"/>
                <a:ext cx="939689" cy="103689"/>
                <a:chOff x="703378" y="1693789"/>
                <a:chExt cx="939689" cy="103689"/>
              </a:xfrm>
            </p:grpSpPr>
            <p:sp>
              <p:nvSpPr>
                <p:cNvPr id="150" name="Google Shape;150;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1" name="Google Shape;151;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2" name="Google Shape;152;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3" name="Google Shape;153;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4" name="Google Shape;154;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5" name="Google Shape;155;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6" name="Google Shape;156;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57" name="Google Shape;157;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58" name="Google Shape;158;p5"/>
              <p:cNvGrpSpPr/>
              <p:nvPr/>
            </p:nvGrpSpPr>
            <p:grpSpPr>
              <a:xfrm>
                <a:off x="707286" y="2709006"/>
                <a:ext cx="939689" cy="103689"/>
                <a:chOff x="703378" y="1693789"/>
                <a:chExt cx="939689" cy="103689"/>
              </a:xfrm>
            </p:grpSpPr>
            <p:sp>
              <p:nvSpPr>
                <p:cNvPr id="159" name="Google Shape;159;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0" name="Google Shape;160;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1" name="Google Shape;161;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2" name="Google Shape;162;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3" name="Google Shape;163;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4" name="Google Shape;164;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5" name="Google Shape;165;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6" name="Google Shape;166;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67" name="Google Shape;167;p5"/>
              <p:cNvGrpSpPr/>
              <p:nvPr/>
            </p:nvGrpSpPr>
            <p:grpSpPr>
              <a:xfrm>
                <a:off x="707286" y="2854037"/>
                <a:ext cx="939689" cy="103689"/>
                <a:chOff x="703378" y="1693789"/>
                <a:chExt cx="939689" cy="103689"/>
              </a:xfrm>
            </p:grpSpPr>
            <p:sp>
              <p:nvSpPr>
                <p:cNvPr id="168" name="Google Shape;168;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69" name="Google Shape;169;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0" name="Google Shape;170;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1" name="Google Shape;171;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2" name="Google Shape;172;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3" name="Google Shape;173;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4" name="Google Shape;174;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5" name="Google Shape;175;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76" name="Google Shape;176;p5"/>
              <p:cNvGrpSpPr/>
              <p:nvPr/>
            </p:nvGrpSpPr>
            <p:grpSpPr>
              <a:xfrm>
                <a:off x="707286" y="2999068"/>
                <a:ext cx="939689" cy="103689"/>
                <a:chOff x="703378" y="1693789"/>
                <a:chExt cx="939689" cy="103689"/>
              </a:xfrm>
            </p:grpSpPr>
            <p:sp>
              <p:nvSpPr>
                <p:cNvPr id="177" name="Google Shape;177;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8" name="Google Shape;178;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79" name="Google Shape;179;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0" name="Google Shape;180;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1" name="Google Shape;181;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2" name="Google Shape;182;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3" name="Google Shape;183;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4" name="Google Shape;184;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85" name="Google Shape;185;p5"/>
              <p:cNvGrpSpPr/>
              <p:nvPr/>
            </p:nvGrpSpPr>
            <p:grpSpPr>
              <a:xfrm>
                <a:off x="707286" y="3144099"/>
                <a:ext cx="939689" cy="103689"/>
                <a:chOff x="703378" y="1693789"/>
                <a:chExt cx="939689" cy="103689"/>
              </a:xfrm>
            </p:grpSpPr>
            <p:sp>
              <p:nvSpPr>
                <p:cNvPr id="186" name="Google Shape;186;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7" name="Google Shape;187;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8" name="Google Shape;188;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89" name="Google Shape;189;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0" name="Google Shape;190;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1" name="Google Shape;191;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2" name="Google Shape;192;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3" name="Google Shape;193;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194" name="Google Shape;194;p5"/>
              <p:cNvGrpSpPr/>
              <p:nvPr/>
            </p:nvGrpSpPr>
            <p:grpSpPr>
              <a:xfrm>
                <a:off x="707286" y="3289130"/>
                <a:ext cx="939689" cy="103689"/>
                <a:chOff x="703378" y="1693789"/>
                <a:chExt cx="939689" cy="103689"/>
              </a:xfrm>
            </p:grpSpPr>
            <p:sp>
              <p:nvSpPr>
                <p:cNvPr id="195" name="Google Shape;195;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6" name="Google Shape;196;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7" name="Google Shape;197;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8" name="Google Shape;198;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199" name="Google Shape;199;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0" name="Google Shape;200;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1" name="Google Shape;201;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2" name="Google Shape;202;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03" name="Google Shape;203;p5"/>
              <p:cNvGrpSpPr/>
              <p:nvPr/>
            </p:nvGrpSpPr>
            <p:grpSpPr>
              <a:xfrm>
                <a:off x="707286" y="3434161"/>
                <a:ext cx="939689" cy="103689"/>
                <a:chOff x="703378" y="1693789"/>
                <a:chExt cx="939689" cy="103689"/>
              </a:xfrm>
            </p:grpSpPr>
            <p:sp>
              <p:nvSpPr>
                <p:cNvPr id="204" name="Google Shape;204;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5" name="Google Shape;205;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6" name="Google Shape;206;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7" name="Google Shape;207;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8" name="Google Shape;208;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09" name="Google Shape;209;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0" name="Google Shape;210;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1" name="Google Shape;211;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12" name="Google Shape;212;p5"/>
              <p:cNvGrpSpPr/>
              <p:nvPr/>
            </p:nvGrpSpPr>
            <p:grpSpPr>
              <a:xfrm>
                <a:off x="707286" y="3579192"/>
                <a:ext cx="939689" cy="103689"/>
                <a:chOff x="703378" y="1693789"/>
                <a:chExt cx="939689" cy="103689"/>
              </a:xfrm>
            </p:grpSpPr>
            <p:sp>
              <p:nvSpPr>
                <p:cNvPr id="213" name="Google Shape;213;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4" name="Google Shape;214;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5" name="Google Shape;215;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6" name="Google Shape;216;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7" name="Google Shape;217;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8" name="Google Shape;218;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19" name="Google Shape;219;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0" name="Google Shape;220;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21" name="Google Shape;221;p5"/>
              <p:cNvGrpSpPr/>
              <p:nvPr/>
            </p:nvGrpSpPr>
            <p:grpSpPr>
              <a:xfrm>
                <a:off x="707286" y="3724226"/>
                <a:ext cx="939689" cy="103689"/>
                <a:chOff x="703378" y="1693789"/>
                <a:chExt cx="939689" cy="103689"/>
              </a:xfrm>
            </p:grpSpPr>
            <p:sp>
              <p:nvSpPr>
                <p:cNvPr id="222" name="Google Shape;222;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3" name="Google Shape;223;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4" name="Google Shape;224;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5" name="Google Shape;225;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6" name="Google Shape;226;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7" name="Google Shape;227;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8" name="Google Shape;228;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29" name="Google Shape;229;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30" name="Google Shape;230;p5"/>
              <p:cNvGrpSpPr/>
              <p:nvPr/>
            </p:nvGrpSpPr>
            <p:grpSpPr>
              <a:xfrm>
                <a:off x="1736968" y="1693789"/>
                <a:ext cx="939689" cy="103689"/>
                <a:chOff x="703378" y="1693789"/>
                <a:chExt cx="939689" cy="103689"/>
              </a:xfrm>
            </p:grpSpPr>
            <p:sp>
              <p:nvSpPr>
                <p:cNvPr id="231" name="Google Shape;231;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2" name="Google Shape;232;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3" name="Google Shape;233;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4" name="Google Shape;234;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5" name="Google Shape;235;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6" name="Google Shape;236;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7" name="Google Shape;237;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38" name="Google Shape;238;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39" name="Google Shape;239;p5"/>
              <p:cNvGrpSpPr/>
              <p:nvPr/>
            </p:nvGrpSpPr>
            <p:grpSpPr>
              <a:xfrm>
                <a:off x="1736968" y="1838820"/>
                <a:ext cx="939689" cy="103689"/>
                <a:chOff x="703378" y="1693789"/>
                <a:chExt cx="939689" cy="103689"/>
              </a:xfrm>
            </p:grpSpPr>
            <p:sp>
              <p:nvSpPr>
                <p:cNvPr id="240" name="Google Shape;240;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1" name="Google Shape;241;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2" name="Google Shape;242;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3" name="Google Shape;243;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4" name="Google Shape;244;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5" name="Google Shape;245;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6" name="Google Shape;246;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47" name="Google Shape;247;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48" name="Google Shape;248;p5"/>
              <p:cNvGrpSpPr/>
              <p:nvPr/>
            </p:nvGrpSpPr>
            <p:grpSpPr>
              <a:xfrm>
                <a:off x="1736968" y="1983851"/>
                <a:ext cx="939689" cy="103689"/>
                <a:chOff x="703378" y="1693789"/>
                <a:chExt cx="939689" cy="103689"/>
              </a:xfrm>
            </p:grpSpPr>
            <p:sp>
              <p:nvSpPr>
                <p:cNvPr id="249" name="Google Shape;249;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0" name="Google Shape;250;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1" name="Google Shape;251;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2" name="Google Shape;252;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3" name="Google Shape;253;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4" name="Google Shape;254;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5" name="Google Shape;255;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6" name="Google Shape;256;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57" name="Google Shape;257;p5"/>
              <p:cNvGrpSpPr/>
              <p:nvPr/>
            </p:nvGrpSpPr>
            <p:grpSpPr>
              <a:xfrm>
                <a:off x="1736968" y="2128882"/>
                <a:ext cx="939689" cy="103689"/>
                <a:chOff x="703378" y="1693789"/>
                <a:chExt cx="939689" cy="103689"/>
              </a:xfrm>
            </p:grpSpPr>
            <p:sp>
              <p:nvSpPr>
                <p:cNvPr id="258" name="Google Shape;258;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59" name="Google Shape;259;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0" name="Google Shape;260;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1" name="Google Shape;261;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2" name="Google Shape;262;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3" name="Google Shape;263;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4" name="Google Shape;264;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5" name="Google Shape;265;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66" name="Google Shape;266;p5"/>
              <p:cNvGrpSpPr/>
              <p:nvPr/>
            </p:nvGrpSpPr>
            <p:grpSpPr>
              <a:xfrm>
                <a:off x="1736968" y="2273913"/>
                <a:ext cx="939689" cy="103689"/>
                <a:chOff x="703378" y="1693789"/>
                <a:chExt cx="939689" cy="103689"/>
              </a:xfrm>
            </p:grpSpPr>
            <p:sp>
              <p:nvSpPr>
                <p:cNvPr id="267" name="Google Shape;267;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8" name="Google Shape;268;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69" name="Google Shape;269;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0" name="Google Shape;270;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1" name="Google Shape;271;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2" name="Google Shape;272;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3" name="Google Shape;273;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4" name="Google Shape;274;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75" name="Google Shape;275;p5"/>
              <p:cNvGrpSpPr/>
              <p:nvPr/>
            </p:nvGrpSpPr>
            <p:grpSpPr>
              <a:xfrm>
                <a:off x="1736968" y="2418944"/>
                <a:ext cx="939689" cy="103689"/>
                <a:chOff x="703378" y="1693789"/>
                <a:chExt cx="939689" cy="103689"/>
              </a:xfrm>
            </p:grpSpPr>
            <p:sp>
              <p:nvSpPr>
                <p:cNvPr id="276" name="Google Shape;276;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7" name="Google Shape;277;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8" name="Google Shape;278;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79" name="Google Shape;279;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0" name="Google Shape;280;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1" name="Google Shape;281;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2" name="Google Shape;282;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3" name="Google Shape;283;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84" name="Google Shape;284;p5"/>
              <p:cNvGrpSpPr/>
              <p:nvPr/>
            </p:nvGrpSpPr>
            <p:grpSpPr>
              <a:xfrm>
                <a:off x="1736968" y="2563975"/>
                <a:ext cx="939689" cy="103689"/>
                <a:chOff x="703378" y="1693789"/>
                <a:chExt cx="939689" cy="103689"/>
              </a:xfrm>
            </p:grpSpPr>
            <p:sp>
              <p:nvSpPr>
                <p:cNvPr id="285" name="Google Shape;285;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6" name="Google Shape;286;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7" name="Google Shape;287;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8" name="Google Shape;288;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89" name="Google Shape;289;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0" name="Google Shape;290;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1" name="Google Shape;291;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2" name="Google Shape;292;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293" name="Google Shape;293;p5"/>
              <p:cNvGrpSpPr/>
              <p:nvPr/>
            </p:nvGrpSpPr>
            <p:grpSpPr>
              <a:xfrm>
                <a:off x="1736968" y="2709006"/>
                <a:ext cx="939689" cy="103689"/>
                <a:chOff x="703378" y="1693789"/>
                <a:chExt cx="939689" cy="103689"/>
              </a:xfrm>
            </p:grpSpPr>
            <p:sp>
              <p:nvSpPr>
                <p:cNvPr id="294" name="Google Shape;294;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5" name="Google Shape;295;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6" name="Google Shape;296;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7" name="Google Shape;297;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8" name="Google Shape;298;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299" name="Google Shape;299;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0" name="Google Shape;300;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1" name="Google Shape;301;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02" name="Google Shape;302;p5"/>
              <p:cNvGrpSpPr/>
              <p:nvPr/>
            </p:nvGrpSpPr>
            <p:grpSpPr>
              <a:xfrm>
                <a:off x="1736968" y="2854037"/>
                <a:ext cx="939689" cy="103689"/>
                <a:chOff x="703378" y="1693789"/>
                <a:chExt cx="939689" cy="103689"/>
              </a:xfrm>
            </p:grpSpPr>
            <p:sp>
              <p:nvSpPr>
                <p:cNvPr id="303" name="Google Shape;303;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4" name="Google Shape;304;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5" name="Google Shape;305;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6" name="Google Shape;306;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7" name="Google Shape;307;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8" name="Google Shape;308;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09" name="Google Shape;309;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0" name="Google Shape;310;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11" name="Google Shape;311;p5"/>
              <p:cNvGrpSpPr/>
              <p:nvPr/>
            </p:nvGrpSpPr>
            <p:grpSpPr>
              <a:xfrm>
                <a:off x="1736968" y="2999068"/>
                <a:ext cx="939689" cy="103689"/>
                <a:chOff x="703378" y="1693789"/>
                <a:chExt cx="939689" cy="103689"/>
              </a:xfrm>
            </p:grpSpPr>
            <p:sp>
              <p:nvSpPr>
                <p:cNvPr id="312" name="Google Shape;312;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3" name="Google Shape;313;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4" name="Google Shape;314;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5" name="Google Shape;315;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6" name="Google Shape;316;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7" name="Google Shape;317;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8" name="Google Shape;318;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19" name="Google Shape;319;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20" name="Google Shape;320;p5"/>
              <p:cNvGrpSpPr/>
              <p:nvPr/>
            </p:nvGrpSpPr>
            <p:grpSpPr>
              <a:xfrm>
                <a:off x="1736968" y="3144099"/>
                <a:ext cx="939689" cy="103689"/>
                <a:chOff x="703378" y="1693789"/>
                <a:chExt cx="939689" cy="103689"/>
              </a:xfrm>
            </p:grpSpPr>
            <p:sp>
              <p:nvSpPr>
                <p:cNvPr id="321" name="Google Shape;321;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2" name="Google Shape;322;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3" name="Google Shape;323;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4" name="Google Shape;324;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5" name="Google Shape;325;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6" name="Google Shape;326;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7" name="Google Shape;327;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28" name="Google Shape;328;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29" name="Google Shape;329;p5"/>
              <p:cNvGrpSpPr/>
              <p:nvPr/>
            </p:nvGrpSpPr>
            <p:grpSpPr>
              <a:xfrm>
                <a:off x="1736968" y="3289130"/>
                <a:ext cx="939689" cy="103689"/>
                <a:chOff x="703378" y="1693789"/>
                <a:chExt cx="939689" cy="103689"/>
              </a:xfrm>
            </p:grpSpPr>
            <p:sp>
              <p:nvSpPr>
                <p:cNvPr id="330" name="Google Shape;330;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1" name="Google Shape;331;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2" name="Google Shape;332;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3" name="Google Shape;333;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4" name="Google Shape;334;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5" name="Google Shape;335;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6" name="Google Shape;336;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37" name="Google Shape;337;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38" name="Google Shape;338;p5"/>
              <p:cNvGrpSpPr/>
              <p:nvPr/>
            </p:nvGrpSpPr>
            <p:grpSpPr>
              <a:xfrm>
                <a:off x="1736968" y="3434161"/>
                <a:ext cx="939689" cy="103689"/>
                <a:chOff x="703378" y="1693789"/>
                <a:chExt cx="939689" cy="103689"/>
              </a:xfrm>
            </p:grpSpPr>
            <p:sp>
              <p:nvSpPr>
                <p:cNvPr id="339" name="Google Shape;339;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0" name="Google Shape;340;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1" name="Google Shape;341;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2" name="Google Shape;342;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3" name="Google Shape;343;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4" name="Google Shape;344;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5" name="Google Shape;345;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6" name="Google Shape;346;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47" name="Google Shape;347;p5"/>
              <p:cNvGrpSpPr/>
              <p:nvPr/>
            </p:nvGrpSpPr>
            <p:grpSpPr>
              <a:xfrm>
                <a:off x="1736968" y="3579192"/>
                <a:ext cx="939689" cy="103689"/>
                <a:chOff x="703378" y="1693789"/>
                <a:chExt cx="939689" cy="103689"/>
              </a:xfrm>
            </p:grpSpPr>
            <p:sp>
              <p:nvSpPr>
                <p:cNvPr id="348" name="Google Shape;348;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49" name="Google Shape;349;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0" name="Google Shape;350;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1" name="Google Shape;351;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2" name="Google Shape;352;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3" name="Google Shape;353;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4" name="Google Shape;354;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5" name="Google Shape;355;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nvGrpSpPr>
              <p:cNvPr id="356" name="Google Shape;356;p5"/>
              <p:cNvGrpSpPr/>
              <p:nvPr/>
            </p:nvGrpSpPr>
            <p:grpSpPr>
              <a:xfrm>
                <a:off x="1736968" y="3724226"/>
                <a:ext cx="939689" cy="103689"/>
                <a:chOff x="703378" y="1693789"/>
                <a:chExt cx="939689" cy="103689"/>
              </a:xfrm>
            </p:grpSpPr>
            <p:sp>
              <p:nvSpPr>
                <p:cNvPr id="357" name="Google Shape;357;p5"/>
                <p:cNvSpPr/>
                <p:nvPr/>
              </p:nvSpPr>
              <p:spPr>
                <a:xfrm rot="5400000">
                  <a:off x="699788" y="1697379"/>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8" name="Google Shape;358;p5"/>
                <p:cNvSpPr/>
                <p:nvPr/>
              </p:nvSpPr>
              <p:spPr>
                <a:xfrm rot="5400000">
                  <a:off x="820243"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59" name="Google Shape;359;p5"/>
                <p:cNvSpPr/>
                <p:nvPr/>
              </p:nvSpPr>
              <p:spPr>
                <a:xfrm rot="5400000">
                  <a:off x="940698" y="1697380"/>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60" name="Google Shape;360;p5"/>
                <p:cNvSpPr/>
                <p:nvPr/>
              </p:nvSpPr>
              <p:spPr>
                <a:xfrm rot="5400000">
                  <a:off x="118160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61" name="Google Shape;361;p5"/>
                <p:cNvSpPr/>
                <p:nvPr/>
              </p:nvSpPr>
              <p:spPr>
                <a:xfrm rot="5400000">
                  <a:off x="1302063"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62" name="Google Shape;362;p5"/>
                <p:cNvSpPr/>
                <p:nvPr/>
              </p:nvSpPr>
              <p:spPr>
                <a:xfrm rot="5400000">
                  <a:off x="1422518" y="1697381"/>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63" name="Google Shape;363;p5"/>
                <p:cNvSpPr/>
                <p:nvPr/>
              </p:nvSpPr>
              <p:spPr>
                <a:xfrm rot="5400000">
                  <a:off x="1061153"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sp>
              <p:nvSpPr>
                <p:cNvPr id="364" name="Google Shape;364;p5"/>
                <p:cNvSpPr/>
                <p:nvPr/>
              </p:nvSpPr>
              <p:spPr>
                <a:xfrm rot="5400000">
                  <a:off x="1542971" y="1697382"/>
                  <a:ext cx="103686" cy="96506"/>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baseline="-25000" i="0" sz="1800" u="none" cap="none" strike="noStrike">
                    <a:solidFill>
                      <a:srgbClr val="FFFFFF"/>
                    </a:solidFill>
                    <a:latin typeface="Arial"/>
                    <a:ea typeface="Arial"/>
                    <a:cs typeface="Arial"/>
                    <a:sym typeface="Arial"/>
                  </a:endParaRPr>
                </a:p>
              </p:txBody>
            </p:sp>
          </p:grpSp>
        </p:grpSp>
      </p:grpSp>
      <p:grpSp>
        <p:nvGrpSpPr>
          <p:cNvPr id="365" name="Google Shape;365;p5"/>
          <p:cNvGrpSpPr/>
          <p:nvPr/>
        </p:nvGrpSpPr>
        <p:grpSpPr>
          <a:xfrm>
            <a:off x="9452972" y="2906999"/>
            <a:ext cx="1103536" cy="1288664"/>
            <a:chOff x="2913547" y="2500538"/>
            <a:chExt cx="1688442" cy="2233981"/>
          </a:xfrm>
        </p:grpSpPr>
        <p:pic>
          <p:nvPicPr>
            <p:cNvPr descr="thinner_intel_chip.png" id="366" name="Google Shape;366;p5"/>
            <p:cNvPicPr preferRelativeResize="0"/>
            <p:nvPr/>
          </p:nvPicPr>
          <p:blipFill rotWithShape="1">
            <a:blip r:embed="rId4">
              <a:alphaModFix/>
            </a:blip>
            <a:srcRect b="0" l="0" r="0" t="0"/>
            <a:stretch/>
          </p:blipFill>
          <p:spPr>
            <a:xfrm>
              <a:off x="2913547" y="2500538"/>
              <a:ext cx="1688442" cy="2233981"/>
            </a:xfrm>
            <a:prstGeom prst="rect">
              <a:avLst/>
            </a:prstGeom>
            <a:noFill/>
            <a:ln>
              <a:noFill/>
            </a:ln>
            <a:effectLst>
              <a:outerShdw blurRad="292100" rotWithShape="0" algn="tl" dir="2700000" dist="139700">
                <a:srgbClr val="333333">
                  <a:alpha val="64705"/>
                </a:srgbClr>
              </a:outerShdw>
            </a:effectLst>
          </p:spPr>
        </p:pic>
        <p:sp>
          <p:nvSpPr>
            <p:cNvPr id="367" name="Google Shape;367;p5"/>
            <p:cNvSpPr/>
            <p:nvPr/>
          </p:nvSpPr>
          <p:spPr>
            <a:xfrm rot="5400000">
              <a:off x="3332090" y="3461190"/>
              <a:ext cx="867310" cy="1400909"/>
            </a:xfrm>
            <a:prstGeom prst="rect">
              <a:avLst/>
            </a:prstGeom>
            <a:blipFill rotWithShape="1">
              <a:blip r:embed="rId5">
                <a:alphaModFix amt="32000"/>
              </a:blip>
              <a:tile algn="ctr" flip="none" tx="0" sx="100000" ty="0" sy="100000"/>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grpSp>
          <p:nvGrpSpPr>
            <p:cNvPr id="368" name="Google Shape;368;p5"/>
            <p:cNvGrpSpPr/>
            <p:nvPr/>
          </p:nvGrpSpPr>
          <p:grpSpPr>
            <a:xfrm>
              <a:off x="3098537" y="2782107"/>
              <a:ext cx="1309870" cy="359726"/>
              <a:chOff x="3098537" y="2782107"/>
              <a:chExt cx="1309870" cy="359726"/>
            </a:xfrm>
          </p:grpSpPr>
          <p:sp>
            <p:nvSpPr>
              <p:cNvPr id="369" name="Google Shape;369;p5"/>
              <p:cNvSpPr/>
              <p:nvPr/>
            </p:nvSpPr>
            <p:spPr>
              <a:xfrm rot="5400000">
                <a:off x="3577905" y="2777066"/>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370" name="Google Shape;370;p5"/>
              <p:cNvSpPr/>
              <p:nvPr/>
            </p:nvSpPr>
            <p:spPr>
              <a:xfrm rot="5400000">
                <a:off x="4043641" y="2777067"/>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371" name="Google Shape;371;p5"/>
              <p:cNvSpPr/>
              <p:nvPr/>
            </p:nvSpPr>
            <p:spPr>
              <a:xfrm rot="5400000">
                <a:off x="3103579" y="2777067"/>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grpSp>
        <p:grpSp>
          <p:nvGrpSpPr>
            <p:cNvPr id="372" name="Google Shape;372;p5"/>
            <p:cNvGrpSpPr/>
            <p:nvPr/>
          </p:nvGrpSpPr>
          <p:grpSpPr>
            <a:xfrm>
              <a:off x="3098538" y="3261623"/>
              <a:ext cx="1309870" cy="359725"/>
              <a:chOff x="3106515" y="3261623"/>
              <a:chExt cx="1309870" cy="359725"/>
            </a:xfrm>
          </p:grpSpPr>
          <p:sp>
            <p:nvSpPr>
              <p:cNvPr id="373" name="Google Shape;373;p5"/>
              <p:cNvSpPr/>
              <p:nvPr/>
            </p:nvSpPr>
            <p:spPr>
              <a:xfrm rot="5400000">
                <a:off x="3585882" y="3256582"/>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374" name="Google Shape;374;p5"/>
              <p:cNvSpPr/>
              <p:nvPr/>
            </p:nvSpPr>
            <p:spPr>
              <a:xfrm rot="5400000">
                <a:off x="4051618" y="3256582"/>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375" name="Google Shape;375;p5"/>
              <p:cNvSpPr/>
              <p:nvPr/>
            </p:nvSpPr>
            <p:spPr>
              <a:xfrm rot="5400000">
                <a:off x="3111556" y="3256582"/>
                <a:ext cx="359725" cy="369808"/>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grpSp>
      </p:grpSp>
      <p:sp>
        <p:nvSpPr>
          <p:cNvPr id="376" name="Google Shape;376;p5"/>
          <p:cNvSpPr txBox="1"/>
          <p:nvPr/>
        </p:nvSpPr>
        <p:spPr>
          <a:xfrm>
            <a:off x="316203" y="2288456"/>
            <a:ext cx="1400384"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2"/>
                </a:solidFill>
                <a:latin typeface="Trebuchet MS"/>
                <a:ea typeface="Trebuchet MS"/>
                <a:cs typeface="Trebuchet MS"/>
                <a:sym typeface="Trebuchet MS"/>
              </a:rPr>
              <a:t>GPU</a:t>
            </a:r>
            <a:endParaRPr/>
          </a:p>
        </p:txBody>
      </p:sp>
      <p:sp>
        <p:nvSpPr>
          <p:cNvPr id="377" name="Google Shape;377;p5"/>
          <p:cNvSpPr txBox="1"/>
          <p:nvPr/>
        </p:nvSpPr>
        <p:spPr>
          <a:xfrm>
            <a:off x="9445842" y="2375691"/>
            <a:ext cx="1109135"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rgbClr val="299FE7"/>
                </a:solidFill>
                <a:latin typeface="Trebuchet MS"/>
                <a:ea typeface="Trebuchet MS"/>
                <a:cs typeface="Trebuchet MS"/>
                <a:sym typeface="Trebuchet MS"/>
              </a:rPr>
              <a:t>CPU</a:t>
            </a:r>
            <a:endParaRPr/>
          </a:p>
        </p:txBody>
      </p:sp>
      <p:sp>
        <p:nvSpPr>
          <p:cNvPr id="378" name="Google Shape;378;p5"/>
          <p:cNvSpPr txBox="1"/>
          <p:nvPr/>
        </p:nvSpPr>
        <p:spPr>
          <a:xfrm>
            <a:off x="2200926" y="3382075"/>
            <a:ext cx="1877958" cy="3416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0" i="0" lang="en-US" sz="1800" u="none" cap="none" strike="noStrike">
                <a:solidFill>
                  <a:schemeClr val="lt2"/>
                </a:solidFill>
                <a:latin typeface="Trebuchet MS"/>
                <a:ea typeface="Trebuchet MS"/>
                <a:cs typeface="Trebuchet MS"/>
                <a:sym typeface="Trebuchet MS"/>
              </a:rPr>
              <a:t>Small % of Code</a:t>
            </a:r>
            <a:endParaRPr/>
          </a:p>
        </p:txBody>
      </p:sp>
      <p:sp>
        <p:nvSpPr>
          <p:cNvPr id="379" name="Google Shape;379;p5"/>
          <p:cNvSpPr txBox="1"/>
          <p:nvPr/>
        </p:nvSpPr>
        <p:spPr>
          <a:xfrm>
            <a:off x="1876660" y="2939804"/>
            <a:ext cx="2512682" cy="286232"/>
          </a:xfrm>
          <a:prstGeom prst="rect">
            <a:avLst/>
          </a:prstGeom>
          <a:noFill/>
          <a:ln>
            <a:noFill/>
          </a:ln>
        </p:spPr>
        <p:txBody>
          <a:bodyPr anchorCtr="0" anchor="t" bIns="45700" lIns="0" spcFirstLastPara="1" rIns="0" wrap="square" tIns="45700">
            <a:spAutoFit/>
          </a:bodyPr>
          <a:lstStyle/>
          <a:p>
            <a:pPr indent="0" lvl="0" marL="0" marR="0" rtl="0" algn="ctr">
              <a:lnSpc>
                <a:spcPct val="90000"/>
              </a:lnSpc>
              <a:spcBef>
                <a:spcPts val="0"/>
              </a:spcBef>
              <a:spcAft>
                <a:spcPts val="0"/>
              </a:spcAft>
              <a:buNone/>
            </a:pPr>
            <a:r>
              <a:rPr b="0" i="0" lang="en-US" sz="1400" u="none" cap="none" strike="noStrike">
                <a:solidFill>
                  <a:schemeClr val="dk2"/>
                </a:solidFill>
                <a:latin typeface="Trebuchet MS"/>
                <a:ea typeface="Trebuchet MS"/>
                <a:cs typeface="Trebuchet MS"/>
                <a:sym typeface="Trebuchet MS"/>
              </a:rPr>
              <a:t>Compute-Intensive Functions</a:t>
            </a:r>
            <a:endParaRPr/>
          </a:p>
        </p:txBody>
      </p:sp>
      <p:sp>
        <p:nvSpPr>
          <p:cNvPr id="380" name="Google Shape;380;p5"/>
          <p:cNvSpPr txBox="1"/>
          <p:nvPr/>
        </p:nvSpPr>
        <p:spPr>
          <a:xfrm>
            <a:off x="6453233" y="3227451"/>
            <a:ext cx="2463800" cy="590931"/>
          </a:xfrm>
          <a:prstGeom prst="rect">
            <a:avLst/>
          </a:prstGeom>
          <a:noFill/>
          <a:ln>
            <a:noFill/>
          </a:ln>
        </p:spPr>
        <p:txBody>
          <a:bodyPr anchorCtr="0" anchor="t" bIns="45700" lIns="91425" spcFirstLastPara="1" rIns="91425" wrap="square" tIns="45700">
            <a:spAutoFit/>
          </a:bodyPr>
          <a:lstStyle/>
          <a:p>
            <a:pPr indent="0" lvl="0" marL="0" marR="0" rtl="0" algn="r">
              <a:lnSpc>
                <a:spcPct val="90000"/>
              </a:lnSpc>
              <a:spcBef>
                <a:spcPts val="0"/>
              </a:spcBef>
              <a:spcAft>
                <a:spcPts val="0"/>
              </a:spcAft>
              <a:buNone/>
            </a:pPr>
            <a:r>
              <a:rPr b="0" i="0" lang="en-US" sz="1800" u="none" cap="none" strike="noStrike">
                <a:solidFill>
                  <a:schemeClr val="dk2"/>
                </a:solidFill>
                <a:latin typeface="Trebuchet MS"/>
                <a:ea typeface="Trebuchet MS"/>
                <a:cs typeface="Trebuchet MS"/>
                <a:sym typeface="Trebuchet MS"/>
              </a:rPr>
              <a:t>Rest of Sequential</a:t>
            </a:r>
            <a:endParaRPr/>
          </a:p>
          <a:p>
            <a:pPr indent="0" lvl="0" marL="0" marR="0" rtl="0" algn="r">
              <a:lnSpc>
                <a:spcPct val="90000"/>
              </a:lnSpc>
              <a:spcBef>
                <a:spcPts val="0"/>
              </a:spcBef>
              <a:spcAft>
                <a:spcPts val="0"/>
              </a:spcAft>
              <a:buNone/>
            </a:pPr>
            <a:r>
              <a:rPr b="0" i="0" lang="en-US" sz="1800" u="none" cap="none" strike="noStrike">
                <a:solidFill>
                  <a:schemeClr val="dk2"/>
                </a:solidFill>
                <a:latin typeface="Trebuchet MS"/>
                <a:ea typeface="Trebuchet MS"/>
                <a:cs typeface="Trebuchet MS"/>
                <a:sym typeface="Trebuchet MS"/>
              </a:rPr>
              <a:t>CPU Code</a:t>
            </a:r>
            <a:endParaRPr/>
          </a:p>
        </p:txBody>
      </p:sp>
      <p:sp>
        <p:nvSpPr>
          <p:cNvPr id="381" name="Google Shape;381;p5"/>
          <p:cNvSpPr/>
          <p:nvPr/>
        </p:nvSpPr>
        <p:spPr>
          <a:xfrm>
            <a:off x="4628657" y="3500739"/>
            <a:ext cx="1785825" cy="142135"/>
          </a:xfrm>
          <a:prstGeom prst="roundRect">
            <a:avLst>
              <a:gd fmla="val 19373" name="adj"/>
            </a:avLst>
          </a:prstGeom>
          <a:gradFill>
            <a:gsLst>
              <a:gs pos="0">
                <a:srgbClr val="0C4E9B">
                  <a:alpha val="43921"/>
                </a:srgbClr>
              </a:gs>
              <a:gs pos="100000">
                <a:srgbClr val="548200"/>
              </a:gs>
            </a:gsLst>
            <a:lin ang="16200000" scaled="0"/>
          </a:gradFill>
          <a:ln cap="flat" cmpd="sng" w="9525">
            <a:solidFill>
              <a:schemeClr val="lt2">
                <a:alpha val="73725"/>
              </a:scheme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2" name="Google Shape;382;p5"/>
          <p:cNvSpPr/>
          <p:nvPr/>
        </p:nvSpPr>
        <p:spPr>
          <a:xfrm>
            <a:off x="4628657" y="2972921"/>
            <a:ext cx="1785825" cy="142135"/>
          </a:xfrm>
          <a:prstGeom prst="roundRect">
            <a:avLst>
              <a:gd fmla="val 19373" name="adj"/>
            </a:avLst>
          </a:prstGeom>
          <a:gradFill>
            <a:gsLst>
              <a:gs pos="0">
                <a:srgbClr val="0C4E9B">
                  <a:alpha val="43921"/>
                </a:srgbClr>
              </a:gs>
              <a:gs pos="100000">
                <a:srgbClr val="548200"/>
              </a:gs>
            </a:gsLst>
            <a:lin ang="16200000" scaled="0"/>
          </a:gradFill>
          <a:ln cap="flat" cmpd="sng" w="9525">
            <a:solidFill>
              <a:schemeClr val="lt2">
                <a:alpha val="73725"/>
              </a:scheme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3" name="Google Shape;383;p5"/>
          <p:cNvSpPr/>
          <p:nvPr/>
        </p:nvSpPr>
        <p:spPr>
          <a:xfrm>
            <a:off x="4628657" y="3236830"/>
            <a:ext cx="1785825" cy="142135"/>
          </a:xfrm>
          <a:prstGeom prst="roundRect">
            <a:avLst>
              <a:gd fmla="val 19373" name="adj"/>
            </a:avLst>
          </a:prstGeom>
          <a:gradFill>
            <a:gsLst>
              <a:gs pos="0">
                <a:srgbClr val="0C4E9B">
                  <a:alpha val="43921"/>
                </a:srgbClr>
              </a:gs>
              <a:gs pos="100000">
                <a:srgbClr val="548200"/>
              </a:gs>
            </a:gsLst>
            <a:lin ang="16200000" scaled="0"/>
          </a:gradFill>
          <a:ln cap="flat" cmpd="sng" w="9525">
            <a:solidFill>
              <a:schemeClr val="lt2">
                <a:alpha val="73725"/>
              </a:scheme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4" name="Google Shape;384;p5"/>
          <p:cNvSpPr/>
          <p:nvPr/>
        </p:nvSpPr>
        <p:spPr>
          <a:xfrm>
            <a:off x="4628657" y="2181194"/>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5" name="Google Shape;385;p5"/>
          <p:cNvSpPr/>
          <p:nvPr/>
        </p:nvSpPr>
        <p:spPr>
          <a:xfrm>
            <a:off x="4628657" y="2445103"/>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6" name="Google Shape;386;p5"/>
          <p:cNvSpPr/>
          <p:nvPr/>
        </p:nvSpPr>
        <p:spPr>
          <a:xfrm>
            <a:off x="4628657" y="2709012"/>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7" name="Google Shape;387;p5"/>
          <p:cNvSpPr/>
          <p:nvPr/>
        </p:nvSpPr>
        <p:spPr>
          <a:xfrm>
            <a:off x="4628657" y="3764648"/>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8" name="Google Shape;388;p5"/>
          <p:cNvSpPr/>
          <p:nvPr/>
        </p:nvSpPr>
        <p:spPr>
          <a:xfrm>
            <a:off x="4628657" y="4028557"/>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89" name="Google Shape;389;p5"/>
          <p:cNvSpPr/>
          <p:nvPr/>
        </p:nvSpPr>
        <p:spPr>
          <a:xfrm>
            <a:off x="4628657" y="4292466"/>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90" name="Google Shape;390;p5"/>
          <p:cNvSpPr/>
          <p:nvPr/>
        </p:nvSpPr>
        <p:spPr>
          <a:xfrm>
            <a:off x="4628657" y="4556375"/>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91" name="Google Shape;391;p5"/>
          <p:cNvSpPr/>
          <p:nvPr/>
        </p:nvSpPr>
        <p:spPr>
          <a:xfrm>
            <a:off x="4628657" y="4820284"/>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92" name="Google Shape;392;p5"/>
          <p:cNvSpPr/>
          <p:nvPr/>
        </p:nvSpPr>
        <p:spPr>
          <a:xfrm>
            <a:off x="4628657" y="5084191"/>
            <a:ext cx="1785825" cy="142135"/>
          </a:xfrm>
          <a:prstGeom prst="roundRect">
            <a:avLst>
              <a:gd fmla="val 19373" name="adj"/>
            </a:avLst>
          </a:prstGeom>
          <a:gradFill>
            <a:gsLst>
              <a:gs pos="0">
                <a:srgbClr val="72BFEE">
                  <a:alpha val="57647"/>
                </a:srgbClr>
              </a:gs>
              <a:gs pos="100000">
                <a:srgbClr val="1682C4">
                  <a:alpha val="81960"/>
                </a:srgbClr>
              </a:gs>
            </a:gsLst>
            <a:lin ang="16200000" scaled="0"/>
          </a:gradFill>
          <a:ln cap="flat" cmpd="sng" w="9525">
            <a:solidFill>
              <a:srgbClr val="299FE7">
                <a:alpha val="77647"/>
              </a:srgbClr>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3600" u="none" cap="none" strike="noStrike">
              <a:solidFill>
                <a:schemeClr val="dk2"/>
              </a:solidFill>
              <a:latin typeface="Arial"/>
              <a:ea typeface="Arial"/>
              <a:cs typeface="Arial"/>
              <a:sym typeface="Arial"/>
            </a:endParaRPr>
          </a:p>
        </p:txBody>
      </p:sp>
      <p:sp>
        <p:nvSpPr>
          <p:cNvPr id="393" name="Google Shape;393;p5"/>
          <p:cNvSpPr/>
          <p:nvPr/>
        </p:nvSpPr>
        <p:spPr>
          <a:xfrm flipH="1">
            <a:off x="6424499" y="2416776"/>
            <a:ext cx="2560320" cy="211667"/>
          </a:xfrm>
          <a:prstGeom prst="leftArrow">
            <a:avLst>
              <a:gd fmla="val 50000" name="adj1"/>
              <a:gd fmla="val 67949" name="adj2"/>
            </a:avLst>
          </a:prstGeom>
          <a:gradFill>
            <a:gsLst>
              <a:gs pos="0">
                <a:srgbClr val="299FE7"/>
              </a:gs>
              <a:gs pos="15000">
                <a:srgbClr val="299FE7"/>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94" name="Google Shape;394;p5"/>
          <p:cNvSpPr/>
          <p:nvPr/>
        </p:nvSpPr>
        <p:spPr>
          <a:xfrm flipH="1">
            <a:off x="6424499" y="4396496"/>
            <a:ext cx="2560320" cy="211667"/>
          </a:xfrm>
          <a:prstGeom prst="leftArrow">
            <a:avLst>
              <a:gd fmla="val 50000" name="adj1"/>
              <a:gd fmla="val 67949" name="adj2"/>
            </a:avLst>
          </a:prstGeom>
          <a:gradFill>
            <a:gsLst>
              <a:gs pos="0">
                <a:srgbClr val="299FE7"/>
              </a:gs>
              <a:gs pos="18000">
                <a:srgbClr val="299FE7"/>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95" name="Google Shape;395;p5"/>
          <p:cNvSpPr/>
          <p:nvPr/>
        </p:nvSpPr>
        <p:spPr>
          <a:xfrm>
            <a:off x="4425136" y="2909142"/>
            <a:ext cx="2192867" cy="798990"/>
          </a:xfrm>
          <a:prstGeom prst="roundRect">
            <a:avLst>
              <a:gd fmla="val 9140" name="adj"/>
            </a:avLst>
          </a:prstGeom>
          <a:noFill/>
          <a:ln cap="flat" cmpd="sng" w="190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96" name="Google Shape;396;p5"/>
          <p:cNvSpPr txBox="1"/>
          <p:nvPr/>
        </p:nvSpPr>
        <p:spPr>
          <a:xfrm>
            <a:off x="2058319" y="3634156"/>
            <a:ext cx="2165772" cy="341632"/>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0" i="0" lang="en-US" sz="1800" u="none" cap="none" strike="noStrike">
                <a:solidFill>
                  <a:srgbClr val="5F8771"/>
                </a:solidFill>
                <a:latin typeface="Trebuchet MS"/>
                <a:ea typeface="Trebuchet MS"/>
                <a:cs typeface="Trebuchet MS"/>
                <a:sym typeface="Trebuchet MS"/>
              </a:rPr>
              <a:t>Large % of Runtime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
          <p:cNvSpPr txBox="1"/>
          <p:nvPr/>
        </p:nvSpPr>
        <p:spPr>
          <a:xfrm>
            <a:off x="6505268" y="3345098"/>
            <a:ext cx="2710193" cy="2308324"/>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spAutoFit/>
          </a:bodyPr>
          <a:lstStyle/>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int main(){</a:t>
            </a:r>
            <a:endParaRPr/>
          </a:p>
          <a:p>
            <a:pPr indent="0" lvl="0" marL="0" marR="0" rtl="0" algn="l">
              <a:lnSpc>
                <a:spcPct val="90000"/>
              </a:lnSpc>
              <a:spcBef>
                <a:spcPts val="0"/>
              </a:spcBef>
              <a:spcAft>
                <a:spcPts val="0"/>
              </a:spcAft>
              <a:buNone/>
            </a:pPr>
            <a:r>
              <a:t/>
            </a:r>
            <a:endParaRPr b="0" i="0" sz="16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&lt;sequential code&gt;</a:t>
            </a:r>
            <a:endParaRPr/>
          </a:p>
          <a:p>
            <a:pPr indent="0" lvl="0" marL="0" marR="0" rtl="0" algn="l">
              <a:lnSpc>
                <a:spcPct val="90000"/>
              </a:lnSpc>
              <a:spcBef>
                <a:spcPts val="0"/>
              </a:spcBef>
              <a:spcAft>
                <a:spcPts val="0"/>
              </a:spcAft>
              <a:buNone/>
            </a:pPr>
            <a:r>
              <a:t/>
            </a:r>
            <a:endParaRPr b="0" i="0" sz="16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600" u="none" cap="none" strike="noStrike">
                <a:solidFill>
                  <a:srgbClr val="8E4000"/>
                </a:solidFill>
                <a:latin typeface="Consolas"/>
                <a:ea typeface="Consolas"/>
                <a:cs typeface="Consolas"/>
                <a:sym typeface="Consolas"/>
              </a:rPr>
              <a:t>	#pragma acc kernels</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&lt;parallel code&gt;</a:t>
            </a:r>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6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600" u="none" cap="none" strike="noStrike">
                <a:solidFill>
                  <a:schemeClr val="dk2"/>
                </a:solidFill>
                <a:latin typeface="Consolas"/>
                <a:ea typeface="Consolas"/>
                <a:cs typeface="Consolas"/>
                <a:sym typeface="Consolas"/>
              </a:rPr>
              <a:t>}</a:t>
            </a:r>
            <a:endParaRPr/>
          </a:p>
        </p:txBody>
      </p:sp>
      <p:sp>
        <p:nvSpPr>
          <p:cNvPr id="403" name="Google Shape;403;p6"/>
          <p:cNvSpPr txBox="1"/>
          <p:nvPr>
            <p:ph type="title"/>
          </p:nvPr>
        </p:nvSpPr>
        <p:spPr>
          <a:xfrm>
            <a:off x="476791" y="633526"/>
            <a:ext cx="8039680" cy="6186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GPU PROGRAMMING IN OPENACC</a:t>
            </a:r>
            <a:endParaRPr/>
          </a:p>
        </p:txBody>
      </p:sp>
      <p:sp>
        <p:nvSpPr>
          <p:cNvPr id="404" name="Google Shape;404;p6"/>
          <p:cNvSpPr txBox="1"/>
          <p:nvPr>
            <p:ph idx="1" type="body"/>
          </p:nvPr>
        </p:nvSpPr>
        <p:spPr>
          <a:xfrm>
            <a:off x="512065" y="2103035"/>
            <a:ext cx="5722260" cy="3693758"/>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000"/>
              <a:buFont typeface="Noto Sans Symbols"/>
              <a:buChar char="▪"/>
            </a:pPr>
            <a:r>
              <a:rPr lang="en-US"/>
              <a:t>Execution always begins and ends on the </a:t>
            </a:r>
            <a:r>
              <a:rPr i="1" lang="en-US"/>
              <a:t>host </a:t>
            </a:r>
            <a:r>
              <a:rPr lang="en-US"/>
              <a:t>CPU</a:t>
            </a:r>
            <a:endParaRPr/>
          </a:p>
          <a:p>
            <a:pPr indent="-342900" lvl="0" marL="342900" rtl="0" algn="l">
              <a:lnSpc>
                <a:spcPct val="90000"/>
              </a:lnSpc>
              <a:spcBef>
                <a:spcPts val="1800"/>
              </a:spcBef>
              <a:spcAft>
                <a:spcPts val="0"/>
              </a:spcAft>
              <a:buSzPts val="2000"/>
              <a:buFont typeface="Noto Sans Symbols"/>
              <a:buChar char="▪"/>
            </a:pPr>
            <a:r>
              <a:rPr lang="en-US"/>
              <a:t>Compute-intensive loops are offloaded to the GPU using directives</a:t>
            </a:r>
            <a:endParaRPr/>
          </a:p>
          <a:p>
            <a:pPr indent="-342900" lvl="0" marL="342900" rtl="0" algn="l">
              <a:lnSpc>
                <a:spcPct val="90000"/>
              </a:lnSpc>
              <a:spcBef>
                <a:spcPts val="1800"/>
              </a:spcBef>
              <a:spcAft>
                <a:spcPts val="0"/>
              </a:spcAft>
              <a:buSzPts val="2000"/>
              <a:buFont typeface="Noto Sans Symbols"/>
              <a:buChar char="▪"/>
            </a:pPr>
            <a:r>
              <a:rPr lang="en-US"/>
              <a:t>Offloading may or may not require data movement between the </a:t>
            </a:r>
            <a:r>
              <a:rPr i="1" lang="en-US"/>
              <a:t>host</a:t>
            </a:r>
            <a:r>
              <a:rPr lang="en-US"/>
              <a:t> and </a:t>
            </a:r>
            <a:r>
              <a:rPr i="1" lang="en-US"/>
              <a:t>device</a:t>
            </a:r>
            <a:r>
              <a:rPr lang="en-US"/>
              <a:t>.</a:t>
            </a:r>
            <a:endParaRPr/>
          </a:p>
        </p:txBody>
      </p:sp>
      <p:sp>
        <p:nvSpPr>
          <p:cNvPr id="405" name="Google Shape;405;p6"/>
          <p:cNvSpPr txBox="1"/>
          <p:nvPr>
            <p:ph idx="2" type="body"/>
          </p:nvPr>
        </p:nvSpPr>
        <p:spPr>
          <a:xfrm>
            <a:off x="476791" y="1183333"/>
            <a:ext cx="5922117"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Trebuchet MS"/>
              <a:buNone/>
            </a:pPr>
            <a:r>
              <a:t/>
            </a:r>
            <a:endParaRPr/>
          </a:p>
        </p:txBody>
      </p:sp>
      <p:grpSp>
        <p:nvGrpSpPr>
          <p:cNvPr id="406" name="Google Shape;406;p6"/>
          <p:cNvGrpSpPr/>
          <p:nvPr/>
        </p:nvGrpSpPr>
        <p:grpSpPr>
          <a:xfrm rot="5400000">
            <a:off x="6872036" y="1717644"/>
            <a:ext cx="814388" cy="979896"/>
            <a:chOff x="6214891" y="3115992"/>
            <a:chExt cx="814388" cy="979896"/>
          </a:xfrm>
        </p:grpSpPr>
        <p:pic>
          <p:nvPicPr>
            <p:cNvPr descr="thinner_intel_chip.png" id="407" name="Google Shape;407;p6"/>
            <p:cNvPicPr preferRelativeResize="0"/>
            <p:nvPr/>
          </p:nvPicPr>
          <p:blipFill rotWithShape="1">
            <a:blip r:embed="rId3">
              <a:alphaModFix/>
            </a:blip>
            <a:srcRect b="0" l="0" r="0" t="0"/>
            <a:stretch/>
          </p:blipFill>
          <p:spPr>
            <a:xfrm>
              <a:off x="6214891" y="3115992"/>
              <a:ext cx="814388" cy="979896"/>
            </a:xfrm>
            <a:prstGeom prst="rect">
              <a:avLst/>
            </a:prstGeom>
            <a:noFill/>
            <a:ln>
              <a:noFill/>
            </a:ln>
          </p:spPr>
        </p:pic>
        <p:grpSp>
          <p:nvGrpSpPr>
            <p:cNvPr id="408" name="Google Shape;408;p6"/>
            <p:cNvGrpSpPr/>
            <p:nvPr/>
          </p:nvGrpSpPr>
          <p:grpSpPr>
            <a:xfrm>
              <a:off x="6336799" y="3234935"/>
              <a:ext cx="552730" cy="741364"/>
              <a:chOff x="588414" y="2693312"/>
              <a:chExt cx="552730" cy="741364"/>
            </a:xfrm>
          </p:grpSpPr>
          <p:sp>
            <p:nvSpPr>
              <p:cNvPr id="409" name="Google Shape;409;p6"/>
              <p:cNvSpPr/>
              <p:nvPr/>
            </p:nvSpPr>
            <p:spPr>
              <a:xfrm rot="5400000">
                <a:off x="915485" y="2676134"/>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410" name="Google Shape;410;p6"/>
              <p:cNvSpPr/>
              <p:nvPr/>
            </p:nvSpPr>
            <p:spPr>
              <a:xfrm rot="5400000">
                <a:off x="915485" y="3209017"/>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411" name="Google Shape;411;p6"/>
              <p:cNvSpPr/>
              <p:nvPr/>
            </p:nvSpPr>
            <p:spPr>
              <a:xfrm rot="5400000">
                <a:off x="605591" y="2676134"/>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412" name="Google Shape;412;p6"/>
              <p:cNvSpPr/>
              <p:nvPr/>
            </p:nvSpPr>
            <p:spPr>
              <a:xfrm rot="5400000">
                <a:off x="915485" y="2944711"/>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413" name="Google Shape;413;p6"/>
              <p:cNvSpPr/>
              <p:nvPr/>
            </p:nvSpPr>
            <p:spPr>
              <a:xfrm rot="5400000">
                <a:off x="605591" y="3209017"/>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sp>
            <p:nvSpPr>
              <p:cNvPr id="414" name="Google Shape;414;p6"/>
              <p:cNvSpPr/>
              <p:nvPr/>
            </p:nvSpPr>
            <p:spPr>
              <a:xfrm rot="5400000">
                <a:off x="605591" y="2944711"/>
                <a:ext cx="208481" cy="242836"/>
              </a:xfrm>
              <a:prstGeom prst="roundRect">
                <a:avLst>
                  <a:gd fmla="val 5203" name="adj"/>
                </a:avLst>
              </a:prstGeom>
              <a:gradFill>
                <a:gsLst>
                  <a:gs pos="0">
                    <a:srgbClr val="003DB8"/>
                  </a:gs>
                  <a:gs pos="68000">
                    <a:srgbClr val="002164"/>
                  </a:gs>
                  <a:gs pos="100000">
                    <a:srgbClr val="00297A"/>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1" i="0" sz="1800" u="none" cap="none" strike="noStrike">
                  <a:solidFill>
                    <a:srgbClr val="FFFFFF"/>
                  </a:solidFill>
                  <a:latin typeface="Arial"/>
                  <a:ea typeface="Arial"/>
                  <a:cs typeface="Arial"/>
                  <a:sym typeface="Arial"/>
                </a:endParaRPr>
              </a:p>
            </p:txBody>
          </p:sp>
        </p:grpSp>
      </p:grpSp>
      <p:grpSp>
        <p:nvGrpSpPr>
          <p:cNvPr id="415" name="Google Shape;415;p6"/>
          <p:cNvGrpSpPr/>
          <p:nvPr/>
        </p:nvGrpSpPr>
        <p:grpSpPr>
          <a:xfrm rot="5400000">
            <a:off x="8461297" y="1463452"/>
            <a:ext cx="1401572" cy="1425527"/>
            <a:chOff x="2806412" y="1956388"/>
            <a:chExt cx="1854562" cy="1886259"/>
          </a:xfrm>
        </p:grpSpPr>
        <p:sp>
          <p:nvSpPr>
            <p:cNvPr id="416" name="Google Shape;416;p6"/>
            <p:cNvSpPr/>
            <p:nvPr/>
          </p:nvSpPr>
          <p:spPr>
            <a:xfrm rot="5400000">
              <a:off x="2790563" y="1983853"/>
              <a:ext cx="1886259" cy="1831329"/>
            </a:xfrm>
            <a:prstGeom prst="roundRect">
              <a:avLst>
                <a:gd fmla="val 3546" name="adj"/>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417" name="Google Shape;417;p6"/>
            <p:cNvSpPr/>
            <p:nvPr/>
          </p:nvSpPr>
          <p:spPr>
            <a:xfrm rot="5400000">
              <a:off x="2790563" y="1972237"/>
              <a:ext cx="1886259" cy="1854562"/>
            </a:xfrm>
            <a:prstGeom prst="roundRect">
              <a:avLst>
                <a:gd fmla="val 3546" name="adj"/>
              </a:avLst>
            </a:prstGeom>
            <a:noFill/>
            <a:ln cap="flat" cmpd="sng" w="730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nvGrpSpPr>
            <p:cNvPr id="418" name="Google Shape;418;p6"/>
            <p:cNvGrpSpPr/>
            <p:nvPr/>
          </p:nvGrpSpPr>
          <p:grpSpPr>
            <a:xfrm>
              <a:off x="2898865" y="2015217"/>
              <a:ext cx="1669655" cy="1768602"/>
              <a:chOff x="2878540" y="2015516"/>
              <a:chExt cx="1669655" cy="1768602"/>
            </a:xfrm>
          </p:grpSpPr>
          <p:sp>
            <p:nvSpPr>
              <p:cNvPr id="419" name="Google Shape;419;p6"/>
              <p:cNvSpPr/>
              <p:nvPr/>
            </p:nvSpPr>
            <p:spPr>
              <a:xfrm rot="10800000">
                <a:off x="4453255"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0" name="Google Shape;420;p6"/>
              <p:cNvSpPr/>
              <p:nvPr/>
            </p:nvSpPr>
            <p:spPr>
              <a:xfrm rot="10800000">
                <a:off x="4453254"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1" name="Google Shape;421;p6"/>
              <p:cNvSpPr/>
              <p:nvPr/>
            </p:nvSpPr>
            <p:spPr>
              <a:xfrm rot="10800000">
                <a:off x="4453254"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2" name="Google Shape;422;p6"/>
              <p:cNvSpPr/>
              <p:nvPr/>
            </p:nvSpPr>
            <p:spPr>
              <a:xfrm rot="10800000">
                <a:off x="4453254"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3" name="Google Shape;423;p6"/>
              <p:cNvSpPr/>
              <p:nvPr/>
            </p:nvSpPr>
            <p:spPr>
              <a:xfrm rot="10800000">
                <a:off x="4453254"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4" name="Google Shape;424;p6"/>
              <p:cNvSpPr/>
              <p:nvPr/>
            </p:nvSpPr>
            <p:spPr>
              <a:xfrm rot="10800000">
                <a:off x="4453254"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5" name="Google Shape;425;p6"/>
              <p:cNvSpPr/>
              <p:nvPr/>
            </p:nvSpPr>
            <p:spPr>
              <a:xfrm rot="10800000">
                <a:off x="4453253"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6" name="Google Shape;426;p6"/>
              <p:cNvSpPr/>
              <p:nvPr/>
            </p:nvSpPr>
            <p:spPr>
              <a:xfrm rot="10800000">
                <a:off x="4453253"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7" name="Google Shape;427;p6"/>
              <p:cNvSpPr/>
              <p:nvPr/>
            </p:nvSpPr>
            <p:spPr>
              <a:xfrm rot="10800000">
                <a:off x="4320458"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8" name="Google Shape;428;p6"/>
              <p:cNvSpPr/>
              <p:nvPr/>
            </p:nvSpPr>
            <p:spPr>
              <a:xfrm rot="10800000">
                <a:off x="4320457"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29" name="Google Shape;429;p6"/>
              <p:cNvSpPr/>
              <p:nvPr/>
            </p:nvSpPr>
            <p:spPr>
              <a:xfrm rot="10800000">
                <a:off x="4320457"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0" name="Google Shape;430;p6"/>
              <p:cNvSpPr/>
              <p:nvPr/>
            </p:nvSpPr>
            <p:spPr>
              <a:xfrm rot="10800000">
                <a:off x="4320456"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1" name="Google Shape;431;p6"/>
              <p:cNvSpPr/>
              <p:nvPr/>
            </p:nvSpPr>
            <p:spPr>
              <a:xfrm rot="10800000">
                <a:off x="4320456"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2" name="Google Shape;432;p6"/>
              <p:cNvSpPr/>
              <p:nvPr/>
            </p:nvSpPr>
            <p:spPr>
              <a:xfrm rot="10800000">
                <a:off x="4320456"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3" name="Google Shape;433;p6"/>
              <p:cNvSpPr/>
              <p:nvPr/>
            </p:nvSpPr>
            <p:spPr>
              <a:xfrm rot="10800000">
                <a:off x="4320455"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4" name="Google Shape;434;p6"/>
              <p:cNvSpPr/>
              <p:nvPr/>
            </p:nvSpPr>
            <p:spPr>
              <a:xfrm rot="10800000">
                <a:off x="4320455"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5" name="Google Shape;435;p6"/>
              <p:cNvSpPr/>
              <p:nvPr/>
            </p:nvSpPr>
            <p:spPr>
              <a:xfrm rot="10800000">
                <a:off x="4187660"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6" name="Google Shape;436;p6"/>
              <p:cNvSpPr/>
              <p:nvPr/>
            </p:nvSpPr>
            <p:spPr>
              <a:xfrm rot="10800000">
                <a:off x="4187659"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7" name="Google Shape;437;p6"/>
              <p:cNvSpPr/>
              <p:nvPr/>
            </p:nvSpPr>
            <p:spPr>
              <a:xfrm rot="10800000">
                <a:off x="4187659"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8" name="Google Shape;438;p6"/>
              <p:cNvSpPr/>
              <p:nvPr/>
            </p:nvSpPr>
            <p:spPr>
              <a:xfrm rot="10800000">
                <a:off x="4187658"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39" name="Google Shape;439;p6"/>
              <p:cNvSpPr/>
              <p:nvPr/>
            </p:nvSpPr>
            <p:spPr>
              <a:xfrm rot="10800000">
                <a:off x="4187658"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0" name="Google Shape;440;p6"/>
              <p:cNvSpPr/>
              <p:nvPr/>
            </p:nvSpPr>
            <p:spPr>
              <a:xfrm rot="10800000">
                <a:off x="4187658"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1" name="Google Shape;441;p6"/>
              <p:cNvSpPr/>
              <p:nvPr/>
            </p:nvSpPr>
            <p:spPr>
              <a:xfrm rot="10800000">
                <a:off x="4187658"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2" name="Google Shape;442;p6"/>
              <p:cNvSpPr/>
              <p:nvPr/>
            </p:nvSpPr>
            <p:spPr>
              <a:xfrm rot="10800000">
                <a:off x="4187658"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3" name="Google Shape;443;p6"/>
              <p:cNvSpPr/>
              <p:nvPr/>
            </p:nvSpPr>
            <p:spPr>
              <a:xfrm rot="10800000">
                <a:off x="4054863"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4" name="Google Shape;444;p6"/>
              <p:cNvSpPr/>
              <p:nvPr/>
            </p:nvSpPr>
            <p:spPr>
              <a:xfrm rot="10800000">
                <a:off x="4054862"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5" name="Google Shape;445;p6"/>
              <p:cNvSpPr/>
              <p:nvPr/>
            </p:nvSpPr>
            <p:spPr>
              <a:xfrm rot="10800000">
                <a:off x="4054862"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6" name="Google Shape;446;p6"/>
              <p:cNvSpPr/>
              <p:nvPr/>
            </p:nvSpPr>
            <p:spPr>
              <a:xfrm rot="10800000">
                <a:off x="4054861"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7" name="Google Shape;447;p6"/>
              <p:cNvSpPr/>
              <p:nvPr/>
            </p:nvSpPr>
            <p:spPr>
              <a:xfrm rot="10800000">
                <a:off x="4054861"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8" name="Google Shape;448;p6"/>
              <p:cNvSpPr/>
              <p:nvPr/>
            </p:nvSpPr>
            <p:spPr>
              <a:xfrm rot="10800000">
                <a:off x="4054861"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49" name="Google Shape;449;p6"/>
              <p:cNvSpPr/>
              <p:nvPr/>
            </p:nvSpPr>
            <p:spPr>
              <a:xfrm rot="10800000">
                <a:off x="4054860"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0" name="Google Shape;450;p6"/>
              <p:cNvSpPr/>
              <p:nvPr/>
            </p:nvSpPr>
            <p:spPr>
              <a:xfrm rot="10800000">
                <a:off x="4054860"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1" name="Google Shape;451;p6"/>
              <p:cNvSpPr/>
              <p:nvPr/>
            </p:nvSpPr>
            <p:spPr>
              <a:xfrm rot="10800000">
                <a:off x="3922065"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2" name="Google Shape;452;p6"/>
              <p:cNvSpPr/>
              <p:nvPr/>
            </p:nvSpPr>
            <p:spPr>
              <a:xfrm rot="10800000">
                <a:off x="3922064"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3" name="Google Shape;453;p6"/>
              <p:cNvSpPr/>
              <p:nvPr/>
            </p:nvSpPr>
            <p:spPr>
              <a:xfrm rot="10800000">
                <a:off x="3922064"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4" name="Google Shape;454;p6"/>
              <p:cNvSpPr/>
              <p:nvPr/>
            </p:nvSpPr>
            <p:spPr>
              <a:xfrm rot="10800000">
                <a:off x="3922063"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5" name="Google Shape;455;p6"/>
              <p:cNvSpPr/>
              <p:nvPr/>
            </p:nvSpPr>
            <p:spPr>
              <a:xfrm rot="10800000">
                <a:off x="3922063"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6" name="Google Shape;456;p6"/>
              <p:cNvSpPr/>
              <p:nvPr/>
            </p:nvSpPr>
            <p:spPr>
              <a:xfrm rot="10800000">
                <a:off x="3922063"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7" name="Google Shape;457;p6"/>
              <p:cNvSpPr/>
              <p:nvPr/>
            </p:nvSpPr>
            <p:spPr>
              <a:xfrm rot="10800000">
                <a:off x="3922062"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8" name="Google Shape;458;p6"/>
              <p:cNvSpPr/>
              <p:nvPr/>
            </p:nvSpPr>
            <p:spPr>
              <a:xfrm rot="10800000">
                <a:off x="3922062"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59" name="Google Shape;459;p6"/>
              <p:cNvSpPr/>
              <p:nvPr/>
            </p:nvSpPr>
            <p:spPr>
              <a:xfrm rot="10800000">
                <a:off x="3789267"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0" name="Google Shape;460;p6"/>
              <p:cNvSpPr/>
              <p:nvPr/>
            </p:nvSpPr>
            <p:spPr>
              <a:xfrm rot="10800000">
                <a:off x="3789266"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1" name="Google Shape;461;p6"/>
              <p:cNvSpPr/>
              <p:nvPr/>
            </p:nvSpPr>
            <p:spPr>
              <a:xfrm rot="10800000">
                <a:off x="3789266"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2" name="Google Shape;462;p6"/>
              <p:cNvSpPr/>
              <p:nvPr/>
            </p:nvSpPr>
            <p:spPr>
              <a:xfrm rot="10800000">
                <a:off x="3789266"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3" name="Google Shape;463;p6"/>
              <p:cNvSpPr/>
              <p:nvPr/>
            </p:nvSpPr>
            <p:spPr>
              <a:xfrm rot="10800000">
                <a:off x="3789266"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4" name="Google Shape;464;p6"/>
              <p:cNvSpPr/>
              <p:nvPr/>
            </p:nvSpPr>
            <p:spPr>
              <a:xfrm rot="10800000">
                <a:off x="3789266"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5" name="Google Shape;465;p6"/>
              <p:cNvSpPr/>
              <p:nvPr/>
            </p:nvSpPr>
            <p:spPr>
              <a:xfrm rot="10800000">
                <a:off x="3789265"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6" name="Google Shape;466;p6"/>
              <p:cNvSpPr/>
              <p:nvPr/>
            </p:nvSpPr>
            <p:spPr>
              <a:xfrm rot="10800000">
                <a:off x="3789265"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7" name="Google Shape;467;p6"/>
              <p:cNvSpPr/>
              <p:nvPr/>
            </p:nvSpPr>
            <p:spPr>
              <a:xfrm rot="10800000">
                <a:off x="3542531"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8" name="Google Shape;468;p6"/>
              <p:cNvSpPr/>
              <p:nvPr/>
            </p:nvSpPr>
            <p:spPr>
              <a:xfrm rot="10800000">
                <a:off x="3542530"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69" name="Google Shape;469;p6"/>
              <p:cNvSpPr/>
              <p:nvPr/>
            </p:nvSpPr>
            <p:spPr>
              <a:xfrm rot="10800000">
                <a:off x="3542530"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0" name="Google Shape;470;p6"/>
              <p:cNvSpPr/>
              <p:nvPr/>
            </p:nvSpPr>
            <p:spPr>
              <a:xfrm rot="10800000">
                <a:off x="3542529"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1" name="Google Shape;471;p6"/>
              <p:cNvSpPr/>
              <p:nvPr/>
            </p:nvSpPr>
            <p:spPr>
              <a:xfrm rot="10800000">
                <a:off x="3542529"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2" name="Google Shape;472;p6"/>
              <p:cNvSpPr/>
              <p:nvPr/>
            </p:nvSpPr>
            <p:spPr>
              <a:xfrm rot="10800000">
                <a:off x="3542529"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3" name="Google Shape;473;p6"/>
              <p:cNvSpPr/>
              <p:nvPr/>
            </p:nvSpPr>
            <p:spPr>
              <a:xfrm rot="10800000">
                <a:off x="3542528"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4" name="Google Shape;474;p6"/>
              <p:cNvSpPr/>
              <p:nvPr/>
            </p:nvSpPr>
            <p:spPr>
              <a:xfrm rot="10800000">
                <a:off x="3542528"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5" name="Google Shape;475;p6"/>
              <p:cNvSpPr/>
              <p:nvPr/>
            </p:nvSpPr>
            <p:spPr>
              <a:xfrm rot="10800000">
                <a:off x="3409733"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6" name="Google Shape;476;p6"/>
              <p:cNvSpPr/>
              <p:nvPr/>
            </p:nvSpPr>
            <p:spPr>
              <a:xfrm rot="10800000">
                <a:off x="3409732"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7" name="Google Shape;477;p6"/>
              <p:cNvSpPr/>
              <p:nvPr/>
            </p:nvSpPr>
            <p:spPr>
              <a:xfrm rot="10800000">
                <a:off x="3409732"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8" name="Google Shape;478;p6"/>
              <p:cNvSpPr/>
              <p:nvPr/>
            </p:nvSpPr>
            <p:spPr>
              <a:xfrm rot="10800000">
                <a:off x="3409732"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79" name="Google Shape;479;p6"/>
              <p:cNvSpPr/>
              <p:nvPr/>
            </p:nvSpPr>
            <p:spPr>
              <a:xfrm rot="10800000">
                <a:off x="3409732"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0" name="Google Shape;480;p6"/>
              <p:cNvSpPr/>
              <p:nvPr/>
            </p:nvSpPr>
            <p:spPr>
              <a:xfrm rot="10800000">
                <a:off x="3409732"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1" name="Google Shape;481;p6"/>
              <p:cNvSpPr/>
              <p:nvPr/>
            </p:nvSpPr>
            <p:spPr>
              <a:xfrm rot="10800000">
                <a:off x="3409731"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2" name="Google Shape;482;p6"/>
              <p:cNvSpPr/>
              <p:nvPr/>
            </p:nvSpPr>
            <p:spPr>
              <a:xfrm rot="10800000">
                <a:off x="3409731"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3" name="Google Shape;483;p6"/>
              <p:cNvSpPr/>
              <p:nvPr/>
            </p:nvSpPr>
            <p:spPr>
              <a:xfrm rot="10800000">
                <a:off x="3276935"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4" name="Google Shape;484;p6"/>
              <p:cNvSpPr/>
              <p:nvPr/>
            </p:nvSpPr>
            <p:spPr>
              <a:xfrm rot="10800000">
                <a:off x="3276934"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5" name="Google Shape;485;p6"/>
              <p:cNvSpPr/>
              <p:nvPr/>
            </p:nvSpPr>
            <p:spPr>
              <a:xfrm rot="10800000">
                <a:off x="3276934"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6" name="Google Shape;486;p6"/>
              <p:cNvSpPr/>
              <p:nvPr/>
            </p:nvSpPr>
            <p:spPr>
              <a:xfrm rot="10800000">
                <a:off x="3276934"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7" name="Google Shape;487;p6"/>
              <p:cNvSpPr/>
              <p:nvPr/>
            </p:nvSpPr>
            <p:spPr>
              <a:xfrm rot="10800000">
                <a:off x="3276934"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8" name="Google Shape;488;p6"/>
              <p:cNvSpPr/>
              <p:nvPr/>
            </p:nvSpPr>
            <p:spPr>
              <a:xfrm rot="10800000">
                <a:off x="3276934"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89" name="Google Shape;489;p6"/>
              <p:cNvSpPr/>
              <p:nvPr/>
            </p:nvSpPr>
            <p:spPr>
              <a:xfrm rot="10800000">
                <a:off x="3276933"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0" name="Google Shape;490;p6"/>
              <p:cNvSpPr/>
              <p:nvPr/>
            </p:nvSpPr>
            <p:spPr>
              <a:xfrm rot="10800000">
                <a:off x="3276933"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1" name="Google Shape;491;p6"/>
              <p:cNvSpPr/>
              <p:nvPr/>
            </p:nvSpPr>
            <p:spPr>
              <a:xfrm rot="10800000">
                <a:off x="3144138"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2" name="Google Shape;492;p6"/>
              <p:cNvSpPr/>
              <p:nvPr/>
            </p:nvSpPr>
            <p:spPr>
              <a:xfrm rot="10800000">
                <a:off x="3144137"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3" name="Google Shape;493;p6"/>
              <p:cNvSpPr/>
              <p:nvPr/>
            </p:nvSpPr>
            <p:spPr>
              <a:xfrm rot="10800000">
                <a:off x="3144137"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4" name="Google Shape;494;p6"/>
              <p:cNvSpPr/>
              <p:nvPr/>
            </p:nvSpPr>
            <p:spPr>
              <a:xfrm rot="10800000">
                <a:off x="3144136"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5" name="Google Shape;495;p6"/>
              <p:cNvSpPr/>
              <p:nvPr/>
            </p:nvSpPr>
            <p:spPr>
              <a:xfrm rot="10800000">
                <a:off x="3144136"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6" name="Google Shape;496;p6"/>
              <p:cNvSpPr/>
              <p:nvPr/>
            </p:nvSpPr>
            <p:spPr>
              <a:xfrm rot="10800000">
                <a:off x="3144136"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7" name="Google Shape;497;p6"/>
              <p:cNvSpPr/>
              <p:nvPr/>
            </p:nvSpPr>
            <p:spPr>
              <a:xfrm rot="10800000">
                <a:off x="3144135"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8" name="Google Shape;498;p6"/>
              <p:cNvSpPr/>
              <p:nvPr/>
            </p:nvSpPr>
            <p:spPr>
              <a:xfrm rot="10800000">
                <a:off x="3144135"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499" name="Google Shape;499;p6"/>
              <p:cNvSpPr/>
              <p:nvPr/>
            </p:nvSpPr>
            <p:spPr>
              <a:xfrm rot="10800000">
                <a:off x="3011340"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0" name="Google Shape;500;p6"/>
              <p:cNvSpPr/>
              <p:nvPr/>
            </p:nvSpPr>
            <p:spPr>
              <a:xfrm rot="10800000">
                <a:off x="3011339"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1" name="Google Shape;501;p6"/>
              <p:cNvSpPr/>
              <p:nvPr/>
            </p:nvSpPr>
            <p:spPr>
              <a:xfrm rot="10800000">
                <a:off x="3011339"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2" name="Google Shape;502;p6"/>
              <p:cNvSpPr/>
              <p:nvPr/>
            </p:nvSpPr>
            <p:spPr>
              <a:xfrm rot="10800000">
                <a:off x="3011339"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3" name="Google Shape;503;p6"/>
              <p:cNvSpPr/>
              <p:nvPr/>
            </p:nvSpPr>
            <p:spPr>
              <a:xfrm rot="10800000">
                <a:off x="3011339"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4" name="Google Shape;504;p6"/>
              <p:cNvSpPr/>
              <p:nvPr/>
            </p:nvSpPr>
            <p:spPr>
              <a:xfrm rot="10800000">
                <a:off x="3011339"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5" name="Google Shape;505;p6"/>
              <p:cNvSpPr/>
              <p:nvPr/>
            </p:nvSpPr>
            <p:spPr>
              <a:xfrm rot="10800000">
                <a:off x="3011338"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6" name="Google Shape;506;p6"/>
              <p:cNvSpPr/>
              <p:nvPr/>
            </p:nvSpPr>
            <p:spPr>
              <a:xfrm rot="10800000">
                <a:off x="3011338"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7" name="Google Shape;507;p6"/>
              <p:cNvSpPr/>
              <p:nvPr/>
            </p:nvSpPr>
            <p:spPr>
              <a:xfrm rot="10800000">
                <a:off x="2878543" y="2015516"/>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8" name="Google Shape;508;p6"/>
              <p:cNvSpPr/>
              <p:nvPr/>
            </p:nvSpPr>
            <p:spPr>
              <a:xfrm rot="10800000">
                <a:off x="2878542" y="2127407"/>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09" name="Google Shape;509;p6"/>
              <p:cNvSpPr/>
              <p:nvPr/>
            </p:nvSpPr>
            <p:spPr>
              <a:xfrm rot="10800000">
                <a:off x="2878542" y="223929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0" name="Google Shape;510;p6"/>
              <p:cNvSpPr/>
              <p:nvPr/>
            </p:nvSpPr>
            <p:spPr>
              <a:xfrm rot="10800000">
                <a:off x="2878541" y="246308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1" name="Google Shape;511;p6"/>
              <p:cNvSpPr/>
              <p:nvPr/>
            </p:nvSpPr>
            <p:spPr>
              <a:xfrm rot="10800000">
                <a:off x="2878541" y="257497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2" name="Google Shape;512;p6"/>
              <p:cNvSpPr/>
              <p:nvPr/>
            </p:nvSpPr>
            <p:spPr>
              <a:xfrm rot="10800000">
                <a:off x="2878541" y="268686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3" name="Google Shape;513;p6"/>
              <p:cNvSpPr/>
              <p:nvPr/>
            </p:nvSpPr>
            <p:spPr>
              <a:xfrm rot="10800000">
                <a:off x="2878540" y="235118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4" name="Google Shape;514;p6"/>
              <p:cNvSpPr/>
              <p:nvPr/>
            </p:nvSpPr>
            <p:spPr>
              <a:xfrm rot="10800000">
                <a:off x="2878540" y="279875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5" name="Google Shape;515;p6"/>
              <p:cNvSpPr/>
              <p:nvPr/>
            </p:nvSpPr>
            <p:spPr>
              <a:xfrm rot="10800000">
                <a:off x="4453255"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6" name="Google Shape;516;p6"/>
              <p:cNvSpPr/>
              <p:nvPr/>
            </p:nvSpPr>
            <p:spPr>
              <a:xfrm rot="10800000">
                <a:off x="4453254"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7" name="Google Shape;517;p6"/>
              <p:cNvSpPr/>
              <p:nvPr/>
            </p:nvSpPr>
            <p:spPr>
              <a:xfrm rot="10800000">
                <a:off x="4453254"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8" name="Google Shape;518;p6"/>
              <p:cNvSpPr/>
              <p:nvPr/>
            </p:nvSpPr>
            <p:spPr>
              <a:xfrm rot="10800000">
                <a:off x="4453254"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19" name="Google Shape;519;p6"/>
              <p:cNvSpPr/>
              <p:nvPr/>
            </p:nvSpPr>
            <p:spPr>
              <a:xfrm rot="10800000">
                <a:off x="4453254"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0" name="Google Shape;520;p6"/>
              <p:cNvSpPr/>
              <p:nvPr/>
            </p:nvSpPr>
            <p:spPr>
              <a:xfrm rot="10800000">
                <a:off x="4453254"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1" name="Google Shape;521;p6"/>
              <p:cNvSpPr/>
              <p:nvPr/>
            </p:nvSpPr>
            <p:spPr>
              <a:xfrm rot="10800000">
                <a:off x="4453253"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2" name="Google Shape;522;p6"/>
              <p:cNvSpPr/>
              <p:nvPr/>
            </p:nvSpPr>
            <p:spPr>
              <a:xfrm rot="10800000">
                <a:off x="4453253"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3" name="Google Shape;523;p6"/>
              <p:cNvSpPr/>
              <p:nvPr/>
            </p:nvSpPr>
            <p:spPr>
              <a:xfrm rot="10800000">
                <a:off x="4320458"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4" name="Google Shape;524;p6"/>
              <p:cNvSpPr/>
              <p:nvPr/>
            </p:nvSpPr>
            <p:spPr>
              <a:xfrm rot="10800000">
                <a:off x="4320457"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5" name="Google Shape;525;p6"/>
              <p:cNvSpPr/>
              <p:nvPr/>
            </p:nvSpPr>
            <p:spPr>
              <a:xfrm rot="10800000">
                <a:off x="4320457"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6" name="Google Shape;526;p6"/>
              <p:cNvSpPr/>
              <p:nvPr/>
            </p:nvSpPr>
            <p:spPr>
              <a:xfrm rot="10800000">
                <a:off x="4320456"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7" name="Google Shape;527;p6"/>
              <p:cNvSpPr/>
              <p:nvPr/>
            </p:nvSpPr>
            <p:spPr>
              <a:xfrm rot="10800000">
                <a:off x="4320456"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8" name="Google Shape;528;p6"/>
              <p:cNvSpPr/>
              <p:nvPr/>
            </p:nvSpPr>
            <p:spPr>
              <a:xfrm rot="10800000">
                <a:off x="4320456"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29" name="Google Shape;529;p6"/>
              <p:cNvSpPr/>
              <p:nvPr/>
            </p:nvSpPr>
            <p:spPr>
              <a:xfrm rot="10800000">
                <a:off x="4320455"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0" name="Google Shape;530;p6"/>
              <p:cNvSpPr/>
              <p:nvPr/>
            </p:nvSpPr>
            <p:spPr>
              <a:xfrm rot="10800000">
                <a:off x="4320455"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1" name="Google Shape;531;p6"/>
              <p:cNvSpPr/>
              <p:nvPr/>
            </p:nvSpPr>
            <p:spPr>
              <a:xfrm rot="10800000">
                <a:off x="4187660"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2" name="Google Shape;532;p6"/>
              <p:cNvSpPr/>
              <p:nvPr/>
            </p:nvSpPr>
            <p:spPr>
              <a:xfrm rot="10800000">
                <a:off x="4187659"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3" name="Google Shape;533;p6"/>
              <p:cNvSpPr/>
              <p:nvPr/>
            </p:nvSpPr>
            <p:spPr>
              <a:xfrm rot="10800000">
                <a:off x="4187659"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4" name="Google Shape;534;p6"/>
              <p:cNvSpPr/>
              <p:nvPr/>
            </p:nvSpPr>
            <p:spPr>
              <a:xfrm rot="10800000">
                <a:off x="4187658"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5" name="Google Shape;535;p6"/>
              <p:cNvSpPr/>
              <p:nvPr/>
            </p:nvSpPr>
            <p:spPr>
              <a:xfrm rot="10800000">
                <a:off x="4187658"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6" name="Google Shape;536;p6"/>
              <p:cNvSpPr/>
              <p:nvPr/>
            </p:nvSpPr>
            <p:spPr>
              <a:xfrm rot="10800000">
                <a:off x="4187658"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7" name="Google Shape;537;p6"/>
              <p:cNvSpPr/>
              <p:nvPr/>
            </p:nvSpPr>
            <p:spPr>
              <a:xfrm rot="10800000">
                <a:off x="4187658"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8" name="Google Shape;538;p6"/>
              <p:cNvSpPr/>
              <p:nvPr/>
            </p:nvSpPr>
            <p:spPr>
              <a:xfrm rot="10800000">
                <a:off x="4187658"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39" name="Google Shape;539;p6"/>
              <p:cNvSpPr/>
              <p:nvPr/>
            </p:nvSpPr>
            <p:spPr>
              <a:xfrm rot="10800000">
                <a:off x="4054863"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0" name="Google Shape;540;p6"/>
              <p:cNvSpPr/>
              <p:nvPr/>
            </p:nvSpPr>
            <p:spPr>
              <a:xfrm rot="10800000">
                <a:off x="4054862"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1" name="Google Shape;541;p6"/>
              <p:cNvSpPr/>
              <p:nvPr/>
            </p:nvSpPr>
            <p:spPr>
              <a:xfrm rot="10800000">
                <a:off x="4054862"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2" name="Google Shape;542;p6"/>
              <p:cNvSpPr/>
              <p:nvPr/>
            </p:nvSpPr>
            <p:spPr>
              <a:xfrm rot="10800000">
                <a:off x="4054861"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3" name="Google Shape;543;p6"/>
              <p:cNvSpPr/>
              <p:nvPr/>
            </p:nvSpPr>
            <p:spPr>
              <a:xfrm rot="10800000">
                <a:off x="4054861"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4" name="Google Shape;544;p6"/>
              <p:cNvSpPr/>
              <p:nvPr/>
            </p:nvSpPr>
            <p:spPr>
              <a:xfrm rot="10800000">
                <a:off x="4054861"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5" name="Google Shape;545;p6"/>
              <p:cNvSpPr/>
              <p:nvPr/>
            </p:nvSpPr>
            <p:spPr>
              <a:xfrm rot="10800000">
                <a:off x="4054860"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6" name="Google Shape;546;p6"/>
              <p:cNvSpPr/>
              <p:nvPr/>
            </p:nvSpPr>
            <p:spPr>
              <a:xfrm rot="10800000">
                <a:off x="4054860"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7" name="Google Shape;547;p6"/>
              <p:cNvSpPr/>
              <p:nvPr/>
            </p:nvSpPr>
            <p:spPr>
              <a:xfrm rot="10800000">
                <a:off x="3922065"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8" name="Google Shape;548;p6"/>
              <p:cNvSpPr/>
              <p:nvPr/>
            </p:nvSpPr>
            <p:spPr>
              <a:xfrm rot="10800000">
                <a:off x="3922064"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49" name="Google Shape;549;p6"/>
              <p:cNvSpPr/>
              <p:nvPr/>
            </p:nvSpPr>
            <p:spPr>
              <a:xfrm rot="10800000">
                <a:off x="3922064"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0" name="Google Shape;550;p6"/>
              <p:cNvSpPr/>
              <p:nvPr/>
            </p:nvSpPr>
            <p:spPr>
              <a:xfrm rot="10800000">
                <a:off x="3922063"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1" name="Google Shape;551;p6"/>
              <p:cNvSpPr/>
              <p:nvPr/>
            </p:nvSpPr>
            <p:spPr>
              <a:xfrm rot="10800000">
                <a:off x="3922063"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2" name="Google Shape;552;p6"/>
              <p:cNvSpPr/>
              <p:nvPr/>
            </p:nvSpPr>
            <p:spPr>
              <a:xfrm rot="10800000">
                <a:off x="3922063"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3" name="Google Shape;553;p6"/>
              <p:cNvSpPr/>
              <p:nvPr/>
            </p:nvSpPr>
            <p:spPr>
              <a:xfrm rot="10800000">
                <a:off x="3922062"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4" name="Google Shape;554;p6"/>
              <p:cNvSpPr/>
              <p:nvPr/>
            </p:nvSpPr>
            <p:spPr>
              <a:xfrm rot="10800000">
                <a:off x="3922062"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5" name="Google Shape;555;p6"/>
              <p:cNvSpPr/>
              <p:nvPr/>
            </p:nvSpPr>
            <p:spPr>
              <a:xfrm rot="10800000">
                <a:off x="3789267"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6" name="Google Shape;556;p6"/>
              <p:cNvSpPr/>
              <p:nvPr/>
            </p:nvSpPr>
            <p:spPr>
              <a:xfrm rot="10800000">
                <a:off x="3789266"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7" name="Google Shape;557;p6"/>
              <p:cNvSpPr/>
              <p:nvPr/>
            </p:nvSpPr>
            <p:spPr>
              <a:xfrm rot="10800000">
                <a:off x="3789266"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8" name="Google Shape;558;p6"/>
              <p:cNvSpPr/>
              <p:nvPr/>
            </p:nvSpPr>
            <p:spPr>
              <a:xfrm rot="10800000">
                <a:off x="3789266"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59" name="Google Shape;559;p6"/>
              <p:cNvSpPr/>
              <p:nvPr/>
            </p:nvSpPr>
            <p:spPr>
              <a:xfrm rot="10800000">
                <a:off x="3789266"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0" name="Google Shape;560;p6"/>
              <p:cNvSpPr/>
              <p:nvPr/>
            </p:nvSpPr>
            <p:spPr>
              <a:xfrm rot="10800000">
                <a:off x="3789266"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1" name="Google Shape;561;p6"/>
              <p:cNvSpPr/>
              <p:nvPr/>
            </p:nvSpPr>
            <p:spPr>
              <a:xfrm rot="10800000">
                <a:off x="3789265"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2" name="Google Shape;562;p6"/>
              <p:cNvSpPr/>
              <p:nvPr/>
            </p:nvSpPr>
            <p:spPr>
              <a:xfrm rot="10800000">
                <a:off x="3789265"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3" name="Google Shape;563;p6"/>
              <p:cNvSpPr/>
              <p:nvPr/>
            </p:nvSpPr>
            <p:spPr>
              <a:xfrm rot="10800000">
                <a:off x="3542531"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4" name="Google Shape;564;p6"/>
              <p:cNvSpPr/>
              <p:nvPr/>
            </p:nvSpPr>
            <p:spPr>
              <a:xfrm rot="10800000">
                <a:off x="3542530"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5" name="Google Shape;565;p6"/>
              <p:cNvSpPr/>
              <p:nvPr/>
            </p:nvSpPr>
            <p:spPr>
              <a:xfrm rot="10800000">
                <a:off x="3542530"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6" name="Google Shape;566;p6"/>
              <p:cNvSpPr/>
              <p:nvPr/>
            </p:nvSpPr>
            <p:spPr>
              <a:xfrm rot="10800000">
                <a:off x="3542529"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7" name="Google Shape;567;p6"/>
              <p:cNvSpPr/>
              <p:nvPr/>
            </p:nvSpPr>
            <p:spPr>
              <a:xfrm rot="10800000">
                <a:off x="3542529"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8" name="Google Shape;568;p6"/>
              <p:cNvSpPr/>
              <p:nvPr/>
            </p:nvSpPr>
            <p:spPr>
              <a:xfrm rot="10800000">
                <a:off x="3542529"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69" name="Google Shape;569;p6"/>
              <p:cNvSpPr/>
              <p:nvPr/>
            </p:nvSpPr>
            <p:spPr>
              <a:xfrm rot="10800000">
                <a:off x="3542528"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0" name="Google Shape;570;p6"/>
              <p:cNvSpPr/>
              <p:nvPr/>
            </p:nvSpPr>
            <p:spPr>
              <a:xfrm rot="10800000">
                <a:off x="3542528"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1" name="Google Shape;571;p6"/>
              <p:cNvSpPr/>
              <p:nvPr/>
            </p:nvSpPr>
            <p:spPr>
              <a:xfrm rot="10800000">
                <a:off x="3409733"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2" name="Google Shape;572;p6"/>
              <p:cNvSpPr/>
              <p:nvPr/>
            </p:nvSpPr>
            <p:spPr>
              <a:xfrm rot="10800000">
                <a:off x="3409732"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3" name="Google Shape;573;p6"/>
              <p:cNvSpPr/>
              <p:nvPr/>
            </p:nvSpPr>
            <p:spPr>
              <a:xfrm rot="10800000">
                <a:off x="3409732"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4" name="Google Shape;574;p6"/>
              <p:cNvSpPr/>
              <p:nvPr/>
            </p:nvSpPr>
            <p:spPr>
              <a:xfrm rot="10800000">
                <a:off x="3409732"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5" name="Google Shape;575;p6"/>
              <p:cNvSpPr/>
              <p:nvPr/>
            </p:nvSpPr>
            <p:spPr>
              <a:xfrm rot="10800000">
                <a:off x="3409732"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6" name="Google Shape;576;p6"/>
              <p:cNvSpPr/>
              <p:nvPr/>
            </p:nvSpPr>
            <p:spPr>
              <a:xfrm rot="10800000">
                <a:off x="3409732"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7" name="Google Shape;577;p6"/>
              <p:cNvSpPr/>
              <p:nvPr/>
            </p:nvSpPr>
            <p:spPr>
              <a:xfrm rot="10800000">
                <a:off x="3409731"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8" name="Google Shape;578;p6"/>
              <p:cNvSpPr/>
              <p:nvPr/>
            </p:nvSpPr>
            <p:spPr>
              <a:xfrm rot="10800000">
                <a:off x="3409731"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79" name="Google Shape;579;p6"/>
              <p:cNvSpPr/>
              <p:nvPr/>
            </p:nvSpPr>
            <p:spPr>
              <a:xfrm rot="10800000">
                <a:off x="3276935"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0" name="Google Shape;580;p6"/>
              <p:cNvSpPr/>
              <p:nvPr/>
            </p:nvSpPr>
            <p:spPr>
              <a:xfrm rot="10800000">
                <a:off x="3276934"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1" name="Google Shape;581;p6"/>
              <p:cNvSpPr/>
              <p:nvPr/>
            </p:nvSpPr>
            <p:spPr>
              <a:xfrm rot="10800000">
                <a:off x="3276934"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2" name="Google Shape;582;p6"/>
              <p:cNvSpPr/>
              <p:nvPr/>
            </p:nvSpPr>
            <p:spPr>
              <a:xfrm rot="10800000">
                <a:off x="3276934"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3" name="Google Shape;583;p6"/>
              <p:cNvSpPr/>
              <p:nvPr/>
            </p:nvSpPr>
            <p:spPr>
              <a:xfrm rot="10800000">
                <a:off x="3276934"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4" name="Google Shape;584;p6"/>
              <p:cNvSpPr/>
              <p:nvPr/>
            </p:nvSpPr>
            <p:spPr>
              <a:xfrm rot="10800000">
                <a:off x="3276934"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5" name="Google Shape;585;p6"/>
              <p:cNvSpPr/>
              <p:nvPr/>
            </p:nvSpPr>
            <p:spPr>
              <a:xfrm rot="10800000">
                <a:off x="3276933"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6" name="Google Shape;586;p6"/>
              <p:cNvSpPr/>
              <p:nvPr/>
            </p:nvSpPr>
            <p:spPr>
              <a:xfrm rot="10800000">
                <a:off x="3276933"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7" name="Google Shape;587;p6"/>
              <p:cNvSpPr/>
              <p:nvPr/>
            </p:nvSpPr>
            <p:spPr>
              <a:xfrm rot="10800000">
                <a:off x="3144138"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8" name="Google Shape;588;p6"/>
              <p:cNvSpPr/>
              <p:nvPr/>
            </p:nvSpPr>
            <p:spPr>
              <a:xfrm rot="10800000">
                <a:off x="3144137"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89" name="Google Shape;589;p6"/>
              <p:cNvSpPr/>
              <p:nvPr/>
            </p:nvSpPr>
            <p:spPr>
              <a:xfrm rot="10800000">
                <a:off x="3144137"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0" name="Google Shape;590;p6"/>
              <p:cNvSpPr/>
              <p:nvPr/>
            </p:nvSpPr>
            <p:spPr>
              <a:xfrm rot="10800000">
                <a:off x="3144136"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1" name="Google Shape;591;p6"/>
              <p:cNvSpPr/>
              <p:nvPr/>
            </p:nvSpPr>
            <p:spPr>
              <a:xfrm rot="10800000">
                <a:off x="3144136"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2" name="Google Shape;592;p6"/>
              <p:cNvSpPr/>
              <p:nvPr/>
            </p:nvSpPr>
            <p:spPr>
              <a:xfrm rot="10800000">
                <a:off x="3144136"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3" name="Google Shape;593;p6"/>
              <p:cNvSpPr/>
              <p:nvPr/>
            </p:nvSpPr>
            <p:spPr>
              <a:xfrm rot="10800000">
                <a:off x="3144135"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4" name="Google Shape;594;p6"/>
              <p:cNvSpPr/>
              <p:nvPr/>
            </p:nvSpPr>
            <p:spPr>
              <a:xfrm rot="10800000">
                <a:off x="3144135"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5" name="Google Shape;595;p6"/>
              <p:cNvSpPr/>
              <p:nvPr/>
            </p:nvSpPr>
            <p:spPr>
              <a:xfrm rot="10800000">
                <a:off x="3011340"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6" name="Google Shape;596;p6"/>
              <p:cNvSpPr/>
              <p:nvPr/>
            </p:nvSpPr>
            <p:spPr>
              <a:xfrm rot="10800000">
                <a:off x="3011339"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7" name="Google Shape;597;p6"/>
              <p:cNvSpPr/>
              <p:nvPr/>
            </p:nvSpPr>
            <p:spPr>
              <a:xfrm rot="10800000">
                <a:off x="3011339"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8" name="Google Shape;598;p6"/>
              <p:cNvSpPr/>
              <p:nvPr/>
            </p:nvSpPr>
            <p:spPr>
              <a:xfrm rot="10800000">
                <a:off x="3011339"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599" name="Google Shape;599;p6"/>
              <p:cNvSpPr/>
              <p:nvPr/>
            </p:nvSpPr>
            <p:spPr>
              <a:xfrm rot="10800000">
                <a:off x="3011339"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0" name="Google Shape;600;p6"/>
              <p:cNvSpPr/>
              <p:nvPr/>
            </p:nvSpPr>
            <p:spPr>
              <a:xfrm rot="10800000">
                <a:off x="3011339"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1" name="Google Shape;601;p6"/>
              <p:cNvSpPr/>
              <p:nvPr/>
            </p:nvSpPr>
            <p:spPr>
              <a:xfrm rot="10800000">
                <a:off x="3011338"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2" name="Google Shape;602;p6"/>
              <p:cNvSpPr/>
              <p:nvPr/>
            </p:nvSpPr>
            <p:spPr>
              <a:xfrm rot="10800000">
                <a:off x="3011338"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3" name="Google Shape;603;p6"/>
              <p:cNvSpPr/>
              <p:nvPr/>
            </p:nvSpPr>
            <p:spPr>
              <a:xfrm rot="10800000">
                <a:off x="2878543" y="2911238"/>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4" name="Google Shape;604;p6"/>
              <p:cNvSpPr/>
              <p:nvPr/>
            </p:nvSpPr>
            <p:spPr>
              <a:xfrm rot="10800000">
                <a:off x="2878542" y="3023129"/>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5" name="Google Shape;605;p6"/>
              <p:cNvSpPr/>
              <p:nvPr/>
            </p:nvSpPr>
            <p:spPr>
              <a:xfrm rot="10800000">
                <a:off x="2878542" y="3135020"/>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6" name="Google Shape;606;p6"/>
              <p:cNvSpPr/>
              <p:nvPr/>
            </p:nvSpPr>
            <p:spPr>
              <a:xfrm rot="10800000">
                <a:off x="2878541" y="3358802"/>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7" name="Google Shape;607;p6"/>
              <p:cNvSpPr/>
              <p:nvPr/>
            </p:nvSpPr>
            <p:spPr>
              <a:xfrm rot="10800000">
                <a:off x="2878541" y="347069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8" name="Google Shape;608;p6"/>
              <p:cNvSpPr/>
              <p:nvPr/>
            </p:nvSpPr>
            <p:spPr>
              <a:xfrm rot="10800000">
                <a:off x="2878541" y="3582584"/>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09" name="Google Shape;609;p6"/>
              <p:cNvSpPr/>
              <p:nvPr/>
            </p:nvSpPr>
            <p:spPr>
              <a:xfrm rot="10800000">
                <a:off x="2878540" y="3246911"/>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sp>
            <p:nvSpPr>
              <p:cNvPr id="610" name="Google Shape;610;p6"/>
              <p:cNvSpPr/>
              <p:nvPr/>
            </p:nvSpPr>
            <p:spPr>
              <a:xfrm rot="10800000">
                <a:off x="2878540" y="3694473"/>
                <a:ext cx="94940" cy="89645"/>
              </a:xfrm>
              <a:prstGeom prst="roundRect">
                <a:avLst>
                  <a:gd fmla="val 5203" name="adj"/>
                </a:avLst>
              </a:prstGeom>
              <a:gradFill>
                <a:gsLst>
                  <a:gs pos="0">
                    <a:srgbClr val="69E515"/>
                  </a:gs>
                  <a:gs pos="68000">
                    <a:srgbClr val="3A761C"/>
                  </a:gs>
                  <a:gs pos="100000">
                    <a:srgbClr val="388A22"/>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baseline="-25000" i="0" sz="1800" u="none" cap="none" strike="noStrike">
                  <a:solidFill>
                    <a:srgbClr val="FFFFFF"/>
                  </a:solidFill>
                  <a:latin typeface="Trebuchet MS"/>
                  <a:ea typeface="Trebuchet MS"/>
                  <a:cs typeface="Trebuchet MS"/>
                  <a:sym typeface="Trebuchet MS"/>
                </a:endParaRPr>
              </a:p>
            </p:txBody>
          </p:sp>
        </p:grpSp>
      </p:grpSp>
      <p:cxnSp>
        <p:nvCxnSpPr>
          <p:cNvPr id="611" name="Google Shape;611;p6"/>
          <p:cNvCxnSpPr/>
          <p:nvPr/>
        </p:nvCxnSpPr>
        <p:spPr>
          <a:xfrm rot="10800000">
            <a:off x="8922159" y="4391609"/>
            <a:ext cx="774818" cy="0"/>
          </a:xfrm>
          <a:prstGeom prst="straightConnector1">
            <a:avLst/>
          </a:prstGeom>
          <a:noFill/>
          <a:ln cap="flat" cmpd="sng" w="28575">
            <a:solidFill>
              <a:schemeClr val="dk2"/>
            </a:solidFill>
            <a:prstDash val="solid"/>
            <a:round/>
            <a:headEnd len="sm" w="sm" type="none"/>
            <a:tailEnd len="med" w="med" type="triangle"/>
          </a:ln>
        </p:spPr>
      </p:cxnSp>
      <p:sp>
        <p:nvSpPr>
          <p:cNvPr id="612" name="Google Shape;612;p6"/>
          <p:cNvSpPr/>
          <p:nvPr/>
        </p:nvSpPr>
        <p:spPr>
          <a:xfrm rot="10800000">
            <a:off x="6698319" y="2620418"/>
            <a:ext cx="71796" cy="770101"/>
          </a:xfrm>
          <a:custGeom>
            <a:rect b="b" l="l" r="r" t="t"/>
            <a:pathLst>
              <a:path extrusionOk="0" h="2740578" w="1021357">
                <a:moveTo>
                  <a:pt x="30430" y="0"/>
                </a:moveTo>
                <a:cubicBezTo>
                  <a:pt x="284495" y="255363"/>
                  <a:pt x="974875" y="750468"/>
                  <a:pt x="1020222" y="1460332"/>
                </a:cubicBezTo>
                <a:cubicBezTo>
                  <a:pt x="1055507" y="2196194"/>
                  <a:pt x="254065" y="2485215"/>
                  <a:pt x="0" y="2740578"/>
                </a:cubicBezTo>
              </a:path>
            </a:pathLst>
          </a:custGeom>
          <a:noFill/>
          <a:ln cap="flat" cmpd="sng" w="44450">
            <a:solidFill>
              <a:schemeClr val="accent5"/>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nvGrpSpPr>
          <p:cNvPr id="613" name="Google Shape;613;p6"/>
          <p:cNvGrpSpPr/>
          <p:nvPr/>
        </p:nvGrpSpPr>
        <p:grpSpPr>
          <a:xfrm>
            <a:off x="8536130" y="2951422"/>
            <a:ext cx="1167940" cy="601567"/>
            <a:chOff x="2561203" y="2622279"/>
            <a:chExt cx="1167939" cy="601567"/>
          </a:xfrm>
        </p:grpSpPr>
        <p:grpSp>
          <p:nvGrpSpPr>
            <p:cNvPr id="614" name="Google Shape;614;p6"/>
            <p:cNvGrpSpPr/>
            <p:nvPr/>
          </p:nvGrpSpPr>
          <p:grpSpPr>
            <a:xfrm flipH="1">
              <a:off x="2561203" y="2622279"/>
              <a:ext cx="584526" cy="601567"/>
              <a:chOff x="5802489" y="2978150"/>
              <a:chExt cx="648359" cy="250472"/>
            </a:xfrm>
          </p:grpSpPr>
          <p:cxnSp>
            <p:nvCxnSpPr>
              <p:cNvPr id="615" name="Google Shape;615;p6"/>
              <p:cNvCxnSpPr/>
              <p:nvPr/>
            </p:nvCxnSpPr>
            <p:spPr>
              <a:xfrm flipH="1" rot="10800000">
                <a:off x="5802489" y="2978150"/>
                <a:ext cx="648359" cy="250472"/>
              </a:xfrm>
              <a:prstGeom prst="straightConnector1">
                <a:avLst/>
              </a:prstGeom>
              <a:noFill/>
              <a:ln cap="flat" cmpd="sng" w="12700">
                <a:solidFill>
                  <a:schemeClr val="lt2"/>
                </a:solidFill>
                <a:prstDash val="solid"/>
                <a:round/>
                <a:headEnd len="sm" w="sm" type="none"/>
                <a:tailEnd len="med" w="med" type="triangle"/>
              </a:ln>
            </p:spPr>
          </p:cxnSp>
          <p:cxnSp>
            <p:nvCxnSpPr>
              <p:cNvPr id="616" name="Google Shape;616;p6"/>
              <p:cNvCxnSpPr/>
              <p:nvPr/>
            </p:nvCxnSpPr>
            <p:spPr>
              <a:xfrm flipH="1" rot="10800000">
                <a:off x="5802489" y="2978150"/>
                <a:ext cx="371366" cy="250472"/>
              </a:xfrm>
              <a:prstGeom prst="straightConnector1">
                <a:avLst/>
              </a:prstGeom>
              <a:noFill/>
              <a:ln cap="flat" cmpd="sng" w="12700">
                <a:solidFill>
                  <a:schemeClr val="lt2"/>
                </a:solidFill>
                <a:prstDash val="solid"/>
                <a:round/>
                <a:headEnd len="sm" w="sm" type="none"/>
                <a:tailEnd len="med" w="med" type="triangle"/>
              </a:ln>
            </p:spPr>
          </p:cxnSp>
          <p:cxnSp>
            <p:nvCxnSpPr>
              <p:cNvPr id="617" name="Google Shape;617;p6"/>
              <p:cNvCxnSpPr/>
              <p:nvPr/>
            </p:nvCxnSpPr>
            <p:spPr>
              <a:xfrm flipH="1" rot="10800000">
                <a:off x="5802489" y="2978150"/>
                <a:ext cx="94374" cy="250472"/>
              </a:xfrm>
              <a:prstGeom prst="straightConnector1">
                <a:avLst/>
              </a:prstGeom>
              <a:noFill/>
              <a:ln cap="flat" cmpd="sng" w="12700">
                <a:solidFill>
                  <a:schemeClr val="lt2"/>
                </a:solidFill>
                <a:prstDash val="solid"/>
                <a:round/>
                <a:headEnd len="sm" w="sm" type="none"/>
                <a:tailEnd len="med" w="med" type="triangle"/>
              </a:ln>
            </p:spPr>
          </p:cxnSp>
        </p:grpSp>
        <p:grpSp>
          <p:nvGrpSpPr>
            <p:cNvPr id="618" name="Google Shape;618;p6"/>
            <p:cNvGrpSpPr/>
            <p:nvPr/>
          </p:nvGrpSpPr>
          <p:grpSpPr>
            <a:xfrm>
              <a:off x="3144616" y="2622279"/>
              <a:ext cx="584526" cy="601567"/>
              <a:chOff x="5802489" y="2978150"/>
              <a:chExt cx="648359" cy="250472"/>
            </a:xfrm>
          </p:grpSpPr>
          <p:cxnSp>
            <p:nvCxnSpPr>
              <p:cNvPr id="619" name="Google Shape;619;p6"/>
              <p:cNvCxnSpPr/>
              <p:nvPr/>
            </p:nvCxnSpPr>
            <p:spPr>
              <a:xfrm flipH="1" rot="10800000">
                <a:off x="5802489" y="2978150"/>
                <a:ext cx="94374" cy="250472"/>
              </a:xfrm>
              <a:prstGeom prst="straightConnector1">
                <a:avLst/>
              </a:prstGeom>
              <a:noFill/>
              <a:ln cap="flat" cmpd="sng" w="12700">
                <a:solidFill>
                  <a:schemeClr val="lt2"/>
                </a:solidFill>
                <a:prstDash val="solid"/>
                <a:round/>
                <a:headEnd len="sm" w="sm" type="none"/>
                <a:tailEnd len="med" w="med" type="triangle"/>
              </a:ln>
            </p:spPr>
          </p:cxnSp>
          <p:cxnSp>
            <p:nvCxnSpPr>
              <p:cNvPr id="620" name="Google Shape;620;p6"/>
              <p:cNvCxnSpPr/>
              <p:nvPr/>
            </p:nvCxnSpPr>
            <p:spPr>
              <a:xfrm flipH="1" rot="10800000">
                <a:off x="5802489" y="2978150"/>
                <a:ext cx="371366" cy="250472"/>
              </a:xfrm>
              <a:prstGeom prst="straightConnector1">
                <a:avLst/>
              </a:prstGeom>
              <a:noFill/>
              <a:ln cap="flat" cmpd="sng" w="12700">
                <a:solidFill>
                  <a:schemeClr val="lt2"/>
                </a:solidFill>
                <a:prstDash val="solid"/>
                <a:round/>
                <a:headEnd len="sm" w="sm" type="none"/>
                <a:tailEnd len="med" w="med" type="triangle"/>
              </a:ln>
            </p:spPr>
          </p:cxnSp>
          <p:cxnSp>
            <p:nvCxnSpPr>
              <p:cNvPr id="621" name="Google Shape;621;p6"/>
              <p:cNvCxnSpPr/>
              <p:nvPr/>
            </p:nvCxnSpPr>
            <p:spPr>
              <a:xfrm flipH="1" rot="10800000">
                <a:off x="5802489" y="2978150"/>
                <a:ext cx="648359" cy="250472"/>
              </a:xfrm>
              <a:prstGeom prst="straightConnector1">
                <a:avLst/>
              </a:prstGeom>
              <a:noFill/>
              <a:ln cap="flat" cmpd="sng" w="12700">
                <a:solidFill>
                  <a:schemeClr val="lt2"/>
                </a:solidFill>
                <a:prstDash val="solid"/>
                <a:round/>
                <a:headEnd len="sm" w="sm" type="none"/>
                <a:tailEnd len="med" w="med" type="triangle"/>
              </a:ln>
              <a:effectLst>
                <a:outerShdw blurRad="50800" rotWithShape="0" algn="tl" dir="2700000" dist="38100">
                  <a:srgbClr val="000000">
                    <a:alpha val="40000"/>
                  </a:srgbClr>
                </a:outerShdw>
              </a:effectLst>
            </p:spPr>
          </p:cxnSp>
        </p:grpSp>
      </p:grpSp>
      <p:sp>
        <p:nvSpPr>
          <p:cNvPr id="622" name="Google Shape;622;p6"/>
          <p:cNvSpPr/>
          <p:nvPr/>
        </p:nvSpPr>
        <p:spPr>
          <a:xfrm rot="1381296">
            <a:off x="8966187" y="3534670"/>
            <a:ext cx="71663" cy="768675"/>
          </a:xfrm>
          <a:custGeom>
            <a:rect b="b" l="l" r="r" t="t"/>
            <a:pathLst>
              <a:path extrusionOk="0" h="2740578" w="1021357">
                <a:moveTo>
                  <a:pt x="30430" y="0"/>
                </a:moveTo>
                <a:cubicBezTo>
                  <a:pt x="284495" y="255363"/>
                  <a:pt x="974875" y="750468"/>
                  <a:pt x="1020222" y="1460332"/>
                </a:cubicBezTo>
                <a:cubicBezTo>
                  <a:pt x="1055507" y="2196194"/>
                  <a:pt x="254065" y="2485215"/>
                  <a:pt x="0" y="2740578"/>
                </a:cubicBezTo>
              </a:path>
            </a:pathLst>
          </a:custGeom>
          <a:noFill/>
          <a:ln cap="flat" cmpd="sng" w="12700">
            <a:solidFill>
              <a:schemeClr val="lt2"/>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23" name="Google Shape;623;p6"/>
          <p:cNvSpPr/>
          <p:nvPr/>
        </p:nvSpPr>
        <p:spPr>
          <a:xfrm>
            <a:off x="9636018" y="3893032"/>
            <a:ext cx="1257964" cy="966674"/>
          </a:xfrm>
          <a:prstGeom prst="roundRect">
            <a:avLst>
              <a:gd fmla="val 13852" name="adj"/>
            </a:avLst>
          </a:prstGeom>
          <a:gradFill>
            <a:gsLst>
              <a:gs pos="0">
                <a:schemeClr val="lt2"/>
              </a:gs>
              <a:gs pos="100000">
                <a:srgbClr val="083A74"/>
              </a:gs>
            </a:gsLst>
            <a:lin ang="16200000" scaled="0"/>
          </a:gradFill>
          <a:ln cap="flat" cmpd="sng" w="9525">
            <a:solidFill>
              <a:srgbClr val="3F8FF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i="0" lang="en-US" sz="1600" u="none" cap="none" strike="noStrike">
                <a:solidFill>
                  <a:srgbClr val="FFFFFF"/>
                </a:solidFill>
                <a:latin typeface="Trebuchet MS"/>
                <a:ea typeface="Trebuchet MS"/>
                <a:cs typeface="Trebuchet MS"/>
                <a:sym typeface="Trebuchet MS"/>
              </a:rPr>
              <a:t>Compiler</a:t>
            </a:r>
            <a:endParaRPr/>
          </a:p>
          <a:p>
            <a:pPr indent="0" lvl="0" marL="0" marR="0" rtl="0" algn="ctr">
              <a:lnSpc>
                <a:spcPct val="90000"/>
              </a:lnSpc>
              <a:spcBef>
                <a:spcPts val="0"/>
              </a:spcBef>
              <a:spcAft>
                <a:spcPts val="0"/>
              </a:spcAft>
              <a:buNone/>
            </a:pPr>
            <a:r>
              <a:rPr b="1" i="0" lang="en-US" sz="1600" u="none" cap="none" strike="noStrike">
                <a:solidFill>
                  <a:srgbClr val="FFFFFF"/>
                </a:solidFill>
                <a:latin typeface="Trebuchet MS"/>
                <a:ea typeface="Trebuchet MS"/>
                <a:cs typeface="Trebuchet MS"/>
                <a:sym typeface="Trebuchet MS"/>
              </a:rPr>
              <a:t>Hint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7"/>
          <p:cNvSpPr txBox="1"/>
          <p:nvPr>
            <p:ph type="title"/>
          </p:nvPr>
        </p:nvSpPr>
        <p:spPr>
          <a:xfrm>
            <a:off x="476791" y="391478"/>
            <a:ext cx="5922117" cy="6186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CPU + GPU</a:t>
            </a:r>
            <a:endParaRPr/>
          </a:p>
        </p:txBody>
      </p:sp>
      <p:sp>
        <p:nvSpPr>
          <p:cNvPr id="630" name="Google Shape;630;p7"/>
          <p:cNvSpPr txBox="1"/>
          <p:nvPr>
            <p:ph idx="2" type="body"/>
          </p:nvPr>
        </p:nvSpPr>
        <p:spPr>
          <a:xfrm>
            <a:off x="476791" y="833705"/>
            <a:ext cx="5922117"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Trebuchet MS"/>
              <a:buNone/>
            </a:pPr>
            <a:r>
              <a:rPr lang="en-US"/>
              <a:t>Physical Diagram</a:t>
            </a:r>
            <a:endParaRPr/>
          </a:p>
        </p:txBody>
      </p:sp>
      <p:sp>
        <p:nvSpPr>
          <p:cNvPr id="631" name="Google Shape;631;p7"/>
          <p:cNvSpPr txBox="1"/>
          <p:nvPr>
            <p:ph idx="1" type="body"/>
          </p:nvPr>
        </p:nvSpPr>
        <p:spPr>
          <a:xfrm>
            <a:off x="290343" y="1384734"/>
            <a:ext cx="5825896" cy="4288677"/>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000"/>
              <a:buFont typeface="Noto Sans Symbols"/>
              <a:buChar char="▪"/>
            </a:pPr>
            <a:r>
              <a:rPr lang="en-US"/>
              <a:t>CPU memory is larger, GPU memory has more bandwidth</a:t>
            </a:r>
            <a:endParaRPr/>
          </a:p>
          <a:p>
            <a:pPr indent="-342900" lvl="0" marL="342900" rtl="0" algn="l">
              <a:lnSpc>
                <a:spcPct val="90000"/>
              </a:lnSpc>
              <a:spcBef>
                <a:spcPts val="1800"/>
              </a:spcBef>
              <a:spcAft>
                <a:spcPts val="0"/>
              </a:spcAft>
              <a:buSzPts val="2000"/>
              <a:buFont typeface="Noto Sans Symbols"/>
              <a:buChar char="▪"/>
            </a:pPr>
            <a:r>
              <a:rPr lang="en-US"/>
              <a:t>CPU and GPU memory are usually separate, connected by an I/O bus (traditionally PCI-e)</a:t>
            </a:r>
            <a:endParaRPr/>
          </a:p>
          <a:p>
            <a:pPr indent="-342900" lvl="0" marL="342900" rtl="0" algn="l">
              <a:lnSpc>
                <a:spcPct val="90000"/>
              </a:lnSpc>
              <a:spcBef>
                <a:spcPts val="1800"/>
              </a:spcBef>
              <a:spcAft>
                <a:spcPts val="0"/>
              </a:spcAft>
              <a:buSzPts val="2000"/>
              <a:buFont typeface="Noto Sans Symbols"/>
              <a:buChar char="▪"/>
            </a:pPr>
            <a:r>
              <a:rPr lang="en-US"/>
              <a:t>Any data transferred between the CPU and GPU will be handled by the I/O Bus</a:t>
            </a:r>
            <a:endParaRPr/>
          </a:p>
          <a:p>
            <a:pPr indent="-342900" lvl="0" marL="342900" rtl="0" algn="l">
              <a:lnSpc>
                <a:spcPct val="90000"/>
              </a:lnSpc>
              <a:spcBef>
                <a:spcPts val="1800"/>
              </a:spcBef>
              <a:spcAft>
                <a:spcPts val="0"/>
              </a:spcAft>
              <a:buSzPts val="2000"/>
              <a:buFont typeface="Noto Sans Symbols"/>
              <a:buChar char="▪"/>
            </a:pPr>
            <a:r>
              <a:rPr lang="en-US"/>
              <a:t>The I/O Bus is relatively slow compared to memory bandwidth</a:t>
            </a:r>
            <a:endParaRPr/>
          </a:p>
          <a:p>
            <a:pPr indent="-342900" lvl="0" marL="342900" rtl="0" algn="l">
              <a:lnSpc>
                <a:spcPct val="90000"/>
              </a:lnSpc>
              <a:spcBef>
                <a:spcPts val="1800"/>
              </a:spcBef>
              <a:spcAft>
                <a:spcPts val="0"/>
              </a:spcAft>
              <a:buSzPts val="2000"/>
              <a:buFont typeface="Noto Sans Symbols"/>
              <a:buChar char="▪"/>
            </a:pPr>
            <a:r>
              <a:rPr lang="en-US"/>
              <a:t>The GPU cannot perform computation until the data is within its memory</a:t>
            </a:r>
            <a:endParaRPr/>
          </a:p>
        </p:txBody>
      </p:sp>
      <p:sp>
        <p:nvSpPr>
          <p:cNvPr id="632" name="Google Shape;632;p7"/>
          <p:cNvSpPr/>
          <p:nvPr/>
        </p:nvSpPr>
        <p:spPr>
          <a:xfrm>
            <a:off x="6225586" y="732138"/>
            <a:ext cx="4572000" cy="4572000"/>
          </a:xfrm>
          <a:prstGeom prst="rect">
            <a:avLst/>
          </a:prstGeom>
          <a:gradFill>
            <a:gsLst>
              <a:gs pos="0">
                <a:srgbClr val="404040"/>
              </a:gs>
              <a:gs pos="80000">
                <a:srgbClr val="606060"/>
              </a:gs>
              <a:gs pos="100000">
                <a:srgbClr val="B2B2B2"/>
              </a:gs>
            </a:gsLst>
            <a:lin ang="16200000" scaled="0"/>
          </a:gradFill>
          <a:ln>
            <a:noFill/>
          </a:ln>
          <a:effectLst>
            <a:outerShdw blurRad="40005" rotWithShape="0" algn="tl" dir="5400000" dist="22987">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3" name="Google Shape;633;p7"/>
          <p:cNvSpPr/>
          <p:nvPr/>
        </p:nvSpPr>
        <p:spPr>
          <a:xfrm>
            <a:off x="8820912" y="1163553"/>
            <a:ext cx="1689811" cy="2421760"/>
          </a:xfrm>
          <a:prstGeom prst="roundRect">
            <a:avLst>
              <a:gd fmla="val 9942" name="adj"/>
            </a:avLst>
          </a:prstGeom>
          <a:gradFill>
            <a:gsLst>
              <a:gs pos="0">
                <a:srgbClr val="588A00"/>
              </a:gs>
              <a:gs pos="1000">
                <a:srgbClr val="588A00"/>
              </a:gs>
              <a:gs pos="86000">
                <a:srgbClr val="76B900"/>
              </a:gs>
              <a:gs pos="100000">
                <a:srgbClr val="76B9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4" name="Google Shape;634;p7"/>
          <p:cNvSpPr/>
          <p:nvPr/>
        </p:nvSpPr>
        <p:spPr>
          <a:xfrm>
            <a:off x="9027276" y="3607064"/>
            <a:ext cx="1270022" cy="791827"/>
          </a:xfrm>
          <a:prstGeom prst="upDownArrow">
            <a:avLst>
              <a:gd fmla="val 64334" name="adj1"/>
              <a:gd fmla="val 24842" name="adj2"/>
            </a:avLst>
          </a:prstGeom>
          <a:solidFill>
            <a:srgbClr val="FFC000"/>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5" name="Google Shape;635;p7"/>
          <p:cNvSpPr/>
          <p:nvPr/>
        </p:nvSpPr>
        <p:spPr>
          <a:xfrm>
            <a:off x="6533352" y="1197768"/>
            <a:ext cx="1682750" cy="1311996"/>
          </a:xfrm>
          <a:prstGeom prst="roundRect">
            <a:avLst>
              <a:gd fmla="val 10916" name="adj"/>
            </a:avLst>
          </a:prstGeom>
          <a:gradFill>
            <a:gsLst>
              <a:gs pos="0">
                <a:srgbClr val="007CB4"/>
              </a:gs>
              <a:gs pos="1000">
                <a:srgbClr val="007CB4"/>
              </a:gs>
              <a:gs pos="100000">
                <a:srgbClr val="009CE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6" name="Google Shape;636;p7"/>
          <p:cNvSpPr/>
          <p:nvPr/>
        </p:nvSpPr>
        <p:spPr>
          <a:xfrm>
            <a:off x="6533352" y="2785989"/>
            <a:ext cx="1682750" cy="2115250"/>
          </a:xfrm>
          <a:prstGeom prst="roundRect">
            <a:avLst>
              <a:gd fmla="val 9194" name="adj"/>
            </a:avLst>
          </a:prstGeom>
          <a:gradFill>
            <a:gsLst>
              <a:gs pos="0">
                <a:srgbClr val="BF9000"/>
              </a:gs>
              <a:gs pos="1000">
                <a:srgbClr val="BF9000"/>
              </a:gs>
              <a:gs pos="80000">
                <a:srgbClr val="FFD966"/>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7" name="Google Shape;637;p7"/>
          <p:cNvSpPr txBox="1"/>
          <p:nvPr/>
        </p:nvSpPr>
        <p:spPr>
          <a:xfrm>
            <a:off x="6817095" y="3380553"/>
            <a:ext cx="1115266" cy="92332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63320A"/>
                </a:solidFill>
                <a:latin typeface="Arial"/>
                <a:ea typeface="Arial"/>
                <a:cs typeface="Arial"/>
                <a:sym typeface="Arial"/>
              </a:rPr>
              <a:t>High Capacity Memory</a:t>
            </a:r>
            <a:endParaRPr/>
          </a:p>
        </p:txBody>
      </p:sp>
      <p:sp>
        <p:nvSpPr>
          <p:cNvPr id="638" name="Google Shape;638;p7"/>
          <p:cNvSpPr/>
          <p:nvPr/>
        </p:nvSpPr>
        <p:spPr>
          <a:xfrm>
            <a:off x="6668498" y="2116064"/>
            <a:ext cx="1412460" cy="256560"/>
          </a:xfrm>
          <a:prstGeom prst="roundRect">
            <a:avLst>
              <a:gd fmla="val 16667" name="adj"/>
            </a:avLst>
          </a:prstGeom>
          <a:gradFill>
            <a:gsLst>
              <a:gs pos="0">
                <a:srgbClr val="BF9000"/>
              </a:gs>
              <a:gs pos="40000">
                <a:srgbClr val="BF9000"/>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39" name="Google Shape;639;p7"/>
          <p:cNvSpPr txBox="1"/>
          <p:nvPr/>
        </p:nvSpPr>
        <p:spPr>
          <a:xfrm>
            <a:off x="6785559" y="2115053"/>
            <a:ext cx="1178340" cy="2616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100" u="none" cap="none" strike="noStrike">
                <a:solidFill>
                  <a:srgbClr val="7F6000"/>
                </a:solidFill>
                <a:latin typeface="Arial"/>
                <a:ea typeface="Arial"/>
                <a:cs typeface="Arial"/>
                <a:sym typeface="Arial"/>
              </a:rPr>
              <a:t>Shared Cache</a:t>
            </a:r>
            <a:endParaRPr/>
          </a:p>
        </p:txBody>
      </p:sp>
      <p:sp>
        <p:nvSpPr>
          <p:cNvPr id="640" name="Google Shape;640;p7"/>
          <p:cNvSpPr/>
          <p:nvPr/>
        </p:nvSpPr>
        <p:spPr>
          <a:xfrm>
            <a:off x="8820912" y="4408712"/>
            <a:ext cx="1682750" cy="492818"/>
          </a:xfrm>
          <a:prstGeom prst="roundRect">
            <a:avLst>
              <a:gd fmla="val 16667" name="adj"/>
            </a:avLst>
          </a:prstGeom>
          <a:gradFill>
            <a:gsLst>
              <a:gs pos="0">
                <a:srgbClr val="BF9000"/>
              </a:gs>
              <a:gs pos="80000">
                <a:srgbClr val="FFD966"/>
              </a:gs>
              <a:gs pos="100000">
                <a:srgbClr val="FFD966"/>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1" name="Google Shape;641;p7"/>
          <p:cNvSpPr txBox="1"/>
          <p:nvPr/>
        </p:nvSpPr>
        <p:spPr>
          <a:xfrm>
            <a:off x="8818305" y="4423542"/>
            <a:ext cx="1687969"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200" u="none" cap="none" strike="noStrike">
                <a:solidFill>
                  <a:srgbClr val="64320A"/>
                </a:solidFill>
                <a:latin typeface="Arial"/>
                <a:ea typeface="Arial"/>
                <a:cs typeface="Arial"/>
                <a:sym typeface="Arial"/>
              </a:rPr>
              <a:t>High Bandwidth Memory</a:t>
            </a:r>
            <a:endParaRPr/>
          </a:p>
        </p:txBody>
      </p:sp>
      <p:sp>
        <p:nvSpPr>
          <p:cNvPr id="642" name="Google Shape;642;p7"/>
          <p:cNvSpPr/>
          <p:nvPr/>
        </p:nvSpPr>
        <p:spPr>
          <a:xfrm>
            <a:off x="9017294" y="3280236"/>
            <a:ext cx="1289986" cy="205740"/>
          </a:xfrm>
          <a:prstGeom prst="roundRect">
            <a:avLst>
              <a:gd fmla="val 16667" name="adj"/>
            </a:avLst>
          </a:prstGeom>
          <a:gradFill>
            <a:gsLst>
              <a:gs pos="0">
                <a:srgbClr val="BF9000"/>
              </a:gs>
              <a:gs pos="40000">
                <a:srgbClr val="BF9000"/>
              </a:gs>
              <a:gs pos="100000">
                <a:srgbClr val="BF9000"/>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3" name="Google Shape;643;p7"/>
          <p:cNvSpPr txBox="1"/>
          <p:nvPr/>
        </p:nvSpPr>
        <p:spPr>
          <a:xfrm>
            <a:off x="8818305" y="3277050"/>
            <a:ext cx="1687969" cy="24621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rgbClr val="7F6000"/>
                </a:solidFill>
                <a:latin typeface="Arial"/>
                <a:ea typeface="Arial"/>
                <a:cs typeface="Arial"/>
                <a:sym typeface="Arial"/>
              </a:rPr>
              <a:t>Shared Cache</a:t>
            </a:r>
            <a:endParaRPr/>
          </a:p>
        </p:txBody>
      </p:sp>
      <p:grpSp>
        <p:nvGrpSpPr>
          <p:cNvPr id="644" name="Google Shape;644;p7"/>
          <p:cNvGrpSpPr/>
          <p:nvPr/>
        </p:nvGrpSpPr>
        <p:grpSpPr>
          <a:xfrm>
            <a:off x="9022207" y="2924805"/>
            <a:ext cx="1280160" cy="138550"/>
            <a:chOff x="5764698" y="3240790"/>
            <a:chExt cx="1280160" cy="138550"/>
          </a:xfrm>
        </p:grpSpPr>
        <p:sp>
          <p:nvSpPr>
            <p:cNvPr id="645" name="Google Shape;645;p7"/>
            <p:cNvSpPr/>
            <p:nvPr/>
          </p:nvSpPr>
          <p:spPr>
            <a:xfrm>
              <a:off x="576469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6" name="Google Shape;646;p7"/>
            <p:cNvSpPr/>
            <p:nvPr/>
          </p:nvSpPr>
          <p:spPr>
            <a:xfrm>
              <a:off x="5921504"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7" name="Google Shape;647;p7"/>
            <p:cNvSpPr/>
            <p:nvPr/>
          </p:nvSpPr>
          <p:spPr>
            <a:xfrm>
              <a:off x="6093989"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8" name="Google Shape;648;p7"/>
            <p:cNvSpPr/>
            <p:nvPr/>
          </p:nvSpPr>
          <p:spPr>
            <a:xfrm>
              <a:off x="6250796"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49" name="Google Shape;649;p7"/>
            <p:cNvSpPr/>
            <p:nvPr/>
          </p:nvSpPr>
          <p:spPr>
            <a:xfrm>
              <a:off x="6423281"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50" name="Google Shape;650;p7"/>
            <p:cNvSpPr/>
            <p:nvPr/>
          </p:nvSpPr>
          <p:spPr>
            <a:xfrm>
              <a:off x="6580087"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51" name="Google Shape;651;p7"/>
            <p:cNvSpPr/>
            <p:nvPr/>
          </p:nvSpPr>
          <p:spPr>
            <a:xfrm>
              <a:off x="6752572"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52" name="Google Shape;652;p7"/>
            <p:cNvSpPr/>
            <p:nvPr/>
          </p:nvSpPr>
          <p:spPr>
            <a:xfrm>
              <a:off x="6909378" y="3240790"/>
              <a:ext cx="135480" cy="138550"/>
            </a:xfrm>
            <a:prstGeom prst="rect">
              <a:avLst/>
            </a:prstGeom>
            <a:gradFill>
              <a:gsLst>
                <a:gs pos="0">
                  <a:srgbClr val="BF9000"/>
                </a:gs>
                <a:gs pos="50000">
                  <a:srgbClr val="BF9000"/>
                </a:gs>
                <a:gs pos="100000">
                  <a:srgbClr val="FFF2CC"/>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653" name="Google Shape;653;p7"/>
          <p:cNvGrpSpPr/>
          <p:nvPr/>
        </p:nvGrpSpPr>
        <p:grpSpPr>
          <a:xfrm>
            <a:off x="8924100" y="2907321"/>
            <a:ext cx="1476374" cy="169277"/>
            <a:chOff x="5664483" y="3223318"/>
            <a:chExt cx="1476374" cy="169277"/>
          </a:xfrm>
        </p:grpSpPr>
        <p:sp>
          <p:nvSpPr>
            <p:cNvPr id="654" name="Google Shape;654;p7"/>
            <p:cNvSpPr txBox="1"/>
            <p:nvPr/>
          </p:nvSpPr>
          <p:spPr>
            <a:xfrm>
              <a:off x="5664483"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55" name="Google Shape;655;p7"/>
            <p:cNvSpPr txBox="1"/>
            <p:nvPr/>
          </p:nvSpPr>
          <p:spPr>
            <a:xfrm>
              <a:off x="5819264"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56" name="Google Shape;656;p7"/>
            <p:cNvSpPr txBox="1"/>
            <p:nvPr/>
          </p:nvSpPr>
          <p:spPr>
            <a:xfrm>
              <a:off x="599785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57" name="Google Shape;657;p7"/>
            <p:cNvSpPr txBox="1"/>
            <p:nvPr/>
          </p:nvSpPr>
          <p:spPr>
            <a:xfrm>
              <a:off x="615263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58" name="Google Shape;658;p7"/>
            <p:cNvSpPr txBox="1"/>
            <p:nvPr/>
          </p:nvSpPr>
          <p:spPr>
            <a:xfrm>
              <a:off x="6327264"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59" name="Google Shape;659;p7"/>
            <p:cNvSpPr txBox="1"/>
            <p:nvPr/>
          </p:nvSpPr>
          <p:spPr>
            <a:xfrm>
              <a:off x="6482046"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60" name="Google Shape;660;p7"/>
            <p:cNvSpPr txBox="1"/>
            <p:nvPr/>
          </p:nvSpPr>
          <p:spPr>
            <a:xfrm>
              <a:off x="6660639"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sp>
          <p:nvSpPr>
            <p:cNvPr id="661" name="Google Shape;661;p7"/>
            <p:cNvSpPr txBox="1"/>
            <p:nvPr/>
          </p:nvSpPr>
          <p:spPr>
            <a:xfrm>
              <a:off x="6815421" y="3223318"/>
              <a:ext cx="325436"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662" name="Google Shape;662;p7"/>
          <p:cNvGrpSpPr/>
          <p:nvPr/>
        </p:nvGrpSpPr>
        <p:grpSpPr>
          <a:xfrm>
            <a:off x="9089947" y="3062981"/>
            <a:ext cx="1144680" cy="214313"/>
            <a:chOff x="5832438" y="3378967"/>
            <a:chExt cx="1144680" cy="214313"/>
          </a:xfrm>
        </p:grpSpPr>
        <p:cxnSp>
          <p:nvCxnSpPr>
            <p:cNvPr id="663" name="Google Shape;663;p7"/>
            <p:cNvCxnSpPr/>
            <p:nvPr/>
          </p:nvCxnSpPr>
          <p:spPr>
            <a:xfrm>
              <a:off x="583243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4" name="Google Shape;664;p7"/>
            <p:cNvCxnSpPr/>
            <p:nvPr/>
          </p:nvCxnSpPr>
          <p:spPr>
            <a:xfrm>
              <a:off x="5989244"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5" name="Google Shape;665;p7"/>
            <p:cNvCxnSpPr/>
            <p:nvPr/>
          </p:nvCxnSpPr>
          <p:spPr>
            <a:xfrm>
              <a:off x="6161729"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6" name="Google Shape;666;p7"/>
            <p:cNvCxnSpPr/>
            <p:nvPr/>
          </p:nvCxnSpPr>
          <p:spPr>
            <a:xfrm>
              <a:off x="6318536"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7" name="Google Shape;667;p7"/>
            <p:cNvCxnSpPr/>
            <p:nvPr/>
          </p:nvCxnSpPr>
          <p:spPr>
            <a:xfrm>
              <a:off x="6493950"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8" name="Google Shape;668;p7"/>
            <p:cNvCxnSpPr/>
            <p:nvPr/>
          </p:nvCxnSpPr>
          <p:spPr>
            <a:xfrm>
              <a:off x="664782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69" name="Google Shape;669;p7"/>
            <p:cNvCxnSpPr/>
            <p:nvPr/>
          </p:nvCxnSpPr>
          <p:spPr>
            <a:xfrm>
              <a:off x="6823357"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cxnSp>
          <p:nvCxnSpPr>
            <p:cNvPr id="670" name="Google Shape;670;p7"/>
            <p:cNvCxnSpPr/>
            <p:nvPr/>
          </p:nvCxnSpPr>
          <p:spPr>
            <a:xfrm>
              <a:off x="6977118" y="3378967"/>
              <a:ext cx="0" cy="214313"/>
            </a:xfrm>
            <a:prstGeom prst="straightConnector1">
              <a:avLst/>
            </a:prstGeom>
            <a:noFill/>
            <a:ln cap="flat" cmpd="sng" w="19050">
              <a:solidFill>
                <a:srgbClr val="FFC000"/>
              </a:solidFill>
              <a:prstDash val="solid"/>
              <a:round/>
              <a:headEnd len="sm" w="sm" type="triangle"/>
              <a:tailEnd len="sm" w="sm" type="triangle"/>
            </a:ln>
            <a:effectLst>
              <a:outerShdw blurRad="40000" rotWithShape="0" dir="5400000" dist="20000">
                <a:srgbClr val="000000">
                  <a:alpha val="37647"/>
                </a:srgbClr>
              </a:outerShdw>
            </a:effectLst>
          </p:spPr>
        </p:cxnSp>
      </p:grpSp>
      <p:grpSp>
        <p:nvGrpSpPr>
          <p:cNvPr id="671" name="Google Shape;671;p7"/>
          <p:cNvGrpSpPr/>
          <p:nvPr/>
        </p:nvGrpSpPr>
        <p:grpSpPr>
          <a:xfrm>
            <a:off x="6661015" y="1320716"/>
            <a:ext cx="1436236" cy="354129"/>
            <a:chOff x="3688215" y="1665279"/>
            <a:chExt cx="1436235" cy="354129"/>
          </a:xfrm>
        </p:grpSpPr>
        <p:grpSp>
          <p:nvGrpSpPr>
            <p:cNvPr id="672" name="Google Shape;672;p7"/>
            <p:cNvGrpSpPr/>
            <p:nvPr/>
          </p:nvGrpSpPr>
          <p:grpSpPr>
            <a:xfrm>
              <a:off x="3688215" y="1665279"/>
              <a:ext cx="248785" cy="354129"/>
              <a:chOff x="3688215" y="1741479"/>
              <a:chExt cx="248785" cy="354129"/>
            </a:xfrm>
          </p:grpSpPr>
          <p:grpSp>
            <p:nvGrpSpPr>
              <p:cNvPr id="673" name="Google Shape;673;p7"/>
              <p:cNvGrpSpPr/>
              <p:nvPr/>
            </p:nvGrpSpPr>
            <p:grpSpPr>
              <a:xfrm>
                <a:off x="3688215" y="1926331"/>
                <a:ext cx="248785" cy="169277"/>
                <a:chOff x="3688215" y="2021581"/>
                <a:chExt cx="248785" cy="169277"/>
              </a:xfrm>
            </p:grpSpPr>
            <p:sp>
              <p:nvSpPr>
                <p:cNvPr id="674" name="Google Shape;674;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75" name="Google Shape;675;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676" name="Google Shape;676;p7"/>
              <p:cNvGrpSpPr/>
              <p:nvPr/>
            </p:nvGrpSpPr>
            <p:grpSpPr>
              <a:xfrm>
                <a:off x="3698307" y="1741479"/>
                <a:ext cx="228600" cy="228600"/>
                <a:chOff x="3693429" y="1741479"/>
                <a:chExt cx="320040" cy="320040"/>
              </a:xfrm>
            </p:grpSpPr>
            <p:sp>
              <p:nvSpPr>
                <p:cNvPr id="677" name="Google Shape;677;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678" name="Google Shape;678;p7"/>
                <p:cNvGrpSpPr/>
                <p:nvPr/>
              </p:nvGrpSpPr>
              <p:grpSpPr>
                <a:xfrm>
                  <a:off x="3896664" y="1776385"/>
                  <a:ext cx="57149" cy="235743"/>
                  <a:chOff x="4538014" y="1776385"/>
                  <a:chExt cx="57149" cy="235743"/>
                </a:xfrm>
              </p:grpSpPr>
              <p:sp>
                <p:nvSpPr>
                  <p:cNvPr id="679" name="Google Shape;679;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80" name="Google Shape;680;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81" name="Google Shape;681;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82" name="Google Shape;682;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683" name="Google Shape;683;p7"/>
            <p:cNvGrpSpPr/>
            <p:nvPr/>
          </p:nvGrpSpPr>
          <p:grpSpPr>
            <a:xfrm>
              <a:off x="3926340" y="1665279"/>
              <a:ext cx="248785" cy="354129"/>
              <a:chOff x="3688215" y="1741479"/>
              <a:chExt cx="248785" cy="354129"/>
            </a:xfrm>
          </p:grpSpPr>
          <p:grpSp>
            <p:nvGrpSpPr>
              <p:cNvPr id="684" name="Google Shape;684;p7"/>
              <p:cNvGrpSpPr/>
              <p:nvPr/>
            </p:nvGrpSpPr>
            <p:grpSpPr>
              <a:xfrm>
                <a:off x="3688215" y="1926331"/>
                <a:ext cx="248785" cy="169277"/>
                <a:chOff x="3688215" y="2021581"/>
                <a:chExt cx="248785" cy="169277"/>
              </a:xfrm>
            </p:grpSpPr>
            <p:sp>
              <p:nvSpPr>
                <p:cNvPr id="685" name="Google Shape;685;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86" name="Google Shape;686;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687" name="Google Shape;687;p7"/>
              <p:cNvGrpSpPr/>
              <p:nvPr/>
            </p:nvGrpSpPr>
            <p:grpSpPr>
              <a:xfrm>
                <a:off x="3698307" y="1741479"/>
                <a:ext cx="228600" cy="228600"/>
                <a:chOff x="3693429" y="1741479"/>
                <a:chExt cx="320040" cy="320040"/>
              </a:xfrm>
            </p:grpSpPr>
            <p:sp>
              <p:nvSpPr>
                <p:cNvPr id="688" name="Google Shape;688;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689" name="Google Shape;689;p7"/>
                <p:cNvGrpSpPr/>
                <p:nvPr/>
              </p:nvGrpSpPr>
              <p:grpSpPr>
                <a:xfrm>
                  <a:off x="3896664" y="1776385"/>
                  <a:ext cx="57149" cy="235743"/>
                  <a:chOff x="4538014" y="1776385"/>
                  <a:chExt cx="57149" cy="235743"/>
                </a:xfrm>
              </p:grpSpPr>
              <p:sp>
                <p:nvSpPr>
                  <p:cNvPr id="690" name="Google Shape;690;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91" name="Google Shape;691;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92" name="Google Shape;692;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93" name="Google Shape;693;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694" name="Google Shape;694;p7"/>
            <p:cNvGrpSpPr/>
            <p:nvPr/>
          </p:nvGrpSpPr>
          <p:grpSpPr>
            <a:xfrm>
              <a:off x="4161290" y="1665279"/>
              <a:ext cx="248785" cy="354129"/>
              <a:chOff x="3688215" y="1741479"/>
              <a:chExt cx="248785" cy="354129"/>
            </a:xfrm>
          </p:grpSpPr>
          <p:grpSp>
            <p:nvGrpSpPr>
              <p:cNvPr id="695" name="Google Shape;695;p7"/>
              <p:cNvGrpSpPr/>
              <p:nvPr/>
            </p:nvGrpSpPr>
            <p:grpSpPr>
              <a:xfrm>
                <a:off x="3688215" y="1926331"/>
                <a:ext cx="248785" cy="169277"/>
                <a:chOff x="3688215" y="2021581"/>
                <a:chExt cx="248785" cy="169277"/>
              </a:xfrm>
            </p:grpSpPr>
            <p:sp>
              <p:nvSpPr>
                <p:cNvPr id="696" name="Google Shape;696;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697" name="Google Shape;697;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698" name="Google Shape;698;p7"/>
              <p:cNvGrpSpPr/>
              <p:nvPr/>
            </p:nvGrpSpPr>
            <p:grpSpPr>
              <a:xfrm>
                <a:off x="3698307" y="1741479"/>
                <a:ext cx="228600" cy="228600"/>
                <a:chOff x="3693429" y="1741479"/>
                <a:chExt cx="320040" cy="320040"/>
              </a:xfrm>
            </p:grpSpPr>
            <p:sp>
              <p:nvSpPr>
                <p:cNvPr id="699" name="Google Shape;699;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00" name="Google Shape;700;p7"/>
                <p:cNvGrpSpPr/>
                <p:nvPr/>
              </p:nvGrpSpPr>
              <p:grpSpPr>
                <a:xfrm>
                  <a:off x="3896664" y="1776385"/>
                  <a:ext cx="57149" cy="235743"/>
                  <a:chOff x="4538014" y="1776385"/>
                  <a:chExt cx="57149" cy="235743"/>
                </a:xfrm>
              </p:grpSpPr>
              <p:sp>
                <p:nvSpPr>
                  <p:cNvPr id="701" name="Google Shape;701;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02" name="Google Shape;702;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03" name="Google Shape;703;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04" name="Google Shape;704;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05" name="Google Shape;705;p7"/>
            <p:cNvGrpSpPr/>
            <p:nvPr/>
          </p:nvGrpSpPr>
          <p:grpSpPr>
            <a:xfrm>
              <a:off x="4399415" y="1665279"/>
              <a:ext cx="248785" cy="354129"/>
              <a:chOff x="3688215" y="1741479"/>
              <a:chExt cx="248785" cy="354129"/>
            </a:xfrm>
          </p:grpSpPr>
          <p:grpSp>
            <p:nvGrpSpPr>
              <p:cNvPr id="706" name="Google Shape;706;p7"/>
              <p:cNvGrpSpPr/>
              <p:nvPr/>
            </p:nvGrpSpPr>
            <p:grpSpPr>
              <a:xfrm>
                <a:off x="3688215" y="1926331"/>
                <a:ext cx="248785" cy="169277"/>
                <a:chOff x="3688215" y="2021581"/>
                <a:chExt cx="248785" cy="169277"/>
              </a:xfrm>
            </p:grpSpPr>
            <p:sp>
              <p:nvSpPr>
                <p:cNvPr id="707" name="Google Shape;707;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08" name="Google Shape;708;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09" name="Google Shape;709;p7"/>
              <p:cNvGrpSpPr/>
              <p:nvPr/>
            </p:nvGrpSpPr>
            <p:grpSpPr>
              <a:xfrm>
                <a:off x="3698307" y="1741479"/>
                <a:ext cx="228600" cy="228600"/>
                <a:chOff x="3693429" y="1741479"/>
                <a:chExt cx="320040" cy="320040"/>
              </a:xfrm>
            </p:grpSpPr>
            <p:sp>
              <p:nvSpPr>
                <p:cNvPr id="710" name="Google Shape;710;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11" name="Google Shape;711;p7"/>
                <p:cNvGrpSpPr/>
                <p:nvPr/>
              </p:nvGrpSpPr>
              <p:grpSpPr>
                <a:xfrm>
                  <a:off x="3896664" y="1776385"/>
                  <a:ext cx="57149" cy="235743"/>
                  <a:chOff x="4538014" y="1776385"/>
                  <a:chExt cx="57149" cy="235743"/>
                </a:xfrm>
              </p:grpSpPr>
              <p:sp>
                <p:nvSpPr>
                  <p:cNvPr id="712" name="Google Shape;712;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13" name="Google Shape;713;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14" name="Google Shape;714;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15" name="Google Shape;715;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16" name="Google Shape;716;p7"/>
            <p:cNvGrpSpPr/>
            <p:nvPr/>
          </p:nvGrpSpPr>
          <p:grpSpPr>
            <a:xfrm>
              <a:off x="4637540" y="1665279"/>
              <a:ext cx="248785" cy="354129"/>
              <a:chOff x="3688215" y="1741479"/>
              <a:chExt cx="248785" cy="354129"/>
            </a:xfrm>
          </p:grpSpPr>
          <p:grpSp>
            <p:nvGrpSpPr>
              <p:cNvPr id="717" name="Google Shape;717;p7"/>
              <p:cNvGrpSpPr/>
              <p:nvPr/>
            </p:nvGrpSpPr>
            <p:grpSpPr>
              <a:xfrm>
                <a:off x="3688215" y="1926331"/>
                <a:ext cx="248785" cy="169277"/>
                <a:chOff x="3688215" y="2021581"/>
                <a:chExt cx="248785" cy="169277"/>
              </a:xfrm>
            </p:grpSpPr>
            <p:sp>
              <p:nvSpPr>
                <p:cNvPr id="718" name="Google Shape;718;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19" name="Google Shape;719;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20" name="Google Shape;720;p7"/>
              <p:cNvGrpSpPr/>
              <p:nvPr/>
            </p:nvGrpSpPr>
            <p:grpSpPr>
              <a:xfrm>
                <a:off x="3698307" y="1741479"/>
                <a:ext cx="228600" cy="228600"/>
                <a:chOff x="3693429" y="1741479"/>
                <a:chExt cx="320040" cy="320040"/>
              </a:xfrm>
            </p:grpSpPr>
            <p:sp>
              <p:nvSpPr>
                <p:cNvPr id="721" name="Google Shape;721;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22" name="Google Shape;722;p7"/>
                <p:cNvGrpSpPr/>
                <p:nvPr/>
              </p:nvGrpSpPr>
              <p:grpSpPr>
                <a:xfrm>
                  <a:off x="3896664" y="1776385"/>
                  <a:ext cx="57149" cy="235743"/>
                  <a:chOff x="4538014" y="1776385"/>
                  <a:chExt cx="57149" cy="235743"/>
                </a:xfrm>
              </p:grpSpPr>
              <p:sp>
                <p:nvSpPr>
                  <p:cNvPr id="723" name="Google Shape;723;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24" name="Google Shape;724;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25" name="Google Shape;725;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26" name="Google Shape;726;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27" name="Google Shape;727;p7"/>
            <p:cNvGrpSpPr/>
            <p:nvPr/>
          </p:nvGrpSpPr>
          <p:grpSpPr>
            <a:xfrm>
              <a:off x="4875665" y="1665279"/>
              <a:ext cx="248785" cy="354129"/>
              <a:chOff x="3688215" y="1741479"/>
              <a:chExt cx="248785" cy="354129"/>
            </a:xfrm>
          </p:grpSpPr>
          <p:grpSp>
            <p:nvGrpSpPr>
              <p:cNvPr id="728" name="Google Shape;728;p7"/>
              <p:cNvGrpSpPr/>
              <p:nvPr/>
            </p:nvGrpSpPr>
            <p:grpSpPr>
              <a:xfrm>
                <a:off x="3688215" y="1926331"/>
                <a:ext cx="248785" cy="169277"/>
                <a:chOff x="3688215" y="2021581"/>
                <a:chExt cx="248785" cy="169277"/>
              </a:xfrm>
            </p:grpSpPr>
            <p:sp>
              <p:nvSpPr>
                <p:cNvPr id="729" name="Google Shape;729;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30" name="Google Shape;730;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31" name="Google Shape;731;p7"/>
              <p:cNvGrpSpPr/>
              <p:nvPr/>
            </p:nvGrpSpPr>
            <p:grpSpPr>
              <a:xfrm>
                <a:off x="3698307" y="1741479"/>
                <a:ext cx="228600" cy="228600"/>
                <a:chOff x="3693429" y="1741479"/>
                <a:chExt cx="320040" cy="320040"/>
              </a:xfrm>
            </p:grpSpPr>
            <p:sp>
              <p:nvSpPr>
                <p:cNvPr id="732" name="Google Shape;732;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33" name="Google Shape;733;p7"/>
                <p:cNvGrpSpPr/>
                <p:nvPr/>
              </p:nvGrpSpPr>
              <p:grpSpPr>
                <a:xfrm>
                  <a:off x="3896664" y="1776385"/>
                  <a:ext cx="57149" cy="235743"/>
                  <a:chOff x="4538014" y="1776385"/>
                  <a:chExt cx="57149" cy="235743"/>
                </a:xfrm>
              </p:grpSpPr>
              <p:sp>
                <p:nvSpPr>
                  <p:cNvPr id="734" name="Google Shape;734;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35" name="Google Shape;735;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36" name="Google Shape;736;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37" name="Google Shape;737;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738" name="Google Shape;738;p7"/>
          <p:cNvGrpSpPr/>
          <p:nvPr/>
        </p:nvGrpSpPr>
        <p:grpSpPr>
          <a:xfrm>
            <a:off x="6661015" y="1647741"/>
            <a:ext cx="1436236" cy="354129"/>
            <a:chOff x="3688215" y="1665279"/>
            <a:chExt cx="1436235" cy="354129"/>
          </a:xfrm>
        </p:grpSpPr>
        <p:grpSp>
          <p:nvGrpSpPr>
            <p:cNvPr id="739" name="Google Shape;739;p7"/>
            <p:cNvGrpSpPr/>
            <p:nvPr/>
          </p:nvGrpSpPr>
          <p:grpSpPr>
            <a:xfrm>
              <a:off x="3688215" y="1665279"/>
              <a:ext cx="248785" cy="354129"/>
              <a:chOff x="3688215" y="1741479"/>
              <a:chExt cx="248785" cy="354129"/>
            </a:xfrm>
          </p:grpSpPr>
          <p:grpSp>
            <p:nvGrpSpPr>
              <p:cNvPr id="740" name="Google Shape;740;p7"/>
              <p:cNvGrpSpPr/>
              <p:nvPr/>
            </p:nvGrpSpPr>
            <p:grpSpPr>
              <a:xfrm>
                <a:off x="3688215" y="1926331"/>
                <a:ext cx="248785" cy="169277"/>
                <a:chOff x="3688215" y="2021581"/>
                <a:chExt cx="248785" cy="169277"/>
              </a:xfrm>
            </p:grpSpPr>
            <p:sp>
              <p:nvSpPr>
                <p:cNvPr id="741" name="Google Shape;741;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42" name="Google Shape;742;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43" name="Google Shape;743;p7"/>
              <p:cNvGrpSpPr/>
              <p:nvPr/>
            </p:nvGrpSpPr>
            <p:grpSpPr>
              <a:xfrm>
                <a:off x="3698307" y="1741479"/>
                <a:ext cx="228600" cy="228600"/>
                <a:chOff x="3693429" y="1741479"/>
                <a:chExt cx="320040" cy="320040"/>
              </a:xfrm>
            </p:grpSpPr>
            <p:sp>
              <p:nvSpPr>
                <p:cNvPr id="744" name="Google Shape;744;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45" name="Google Shape;745;p7"/>
                <p:cNvGrpSpPr/>
                <p:nvPr/>
              </p:nvGrpSpPr>
              <p:grpSpPr>
                <a:xfrm>
                  <a:off x="3896664" y="1776385"/>
                  <a:ext cx="57149" cy="235743"/>
                  <a:chOff x="4538014" y="1776385"/>
                  <a:chExt cx="57149" cy="235743"/>
                </a:xfrm>
              </p:grpSpPr>
              <p:sp>
                <p:nvSpPr>
                  <p:cNvPr id="746" name="Google Shape;746;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47" name="Google Shape;747;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48" name="Google Shape;748;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49" name="Google Shape;749;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50" name="Google Shape;750;p7"/>
            <p:cNvGrpSpPr/>
            <p:nvPr/>
          </p:nvGrpSpPr>
          <p:grpSpPr>
            <a:xfrm>
              <a:off x="3926340" y="1665279"/>
              <a:ext cx="248785" cy="354129"/>
              <a:chOff x="3688215" y="1741479"/>
              <a:chExt cx="248785" cy="354129"/>
            </a:xfrm>
          </p:grpSpPr>
          <p:grpSp>
            <p:nvGrpSpPr>
              <p:cNvPr id="751" name="Google Shape;751;p7"/>
              <p:cNvGrpSpPr/>
              <p:nvPr/>
            </p:nvGrpSpPr>
            <p:grpSpPr>
              <a:xfrm>
                <a:off x="3688215" y="1926331"/>
                <a:ext cx="248785" cy="169277"/>
                <a:chOff x="3688215" y="2021581"/>
                <a:chExt cx="248785" cy="169277"/>
              </a:xfrm>
            </p:grpSpPr>
            <p:sp>
              <p:nvSpPr>
                <p:cNvPr id="752" name="Google Shape;752;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53" name="Google Shape;753;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54" name="Google Shape;754;p7"/>
              <p:cNvGrpSpPr/>
              <p:nvPr/>
            </p:nvGrpSpPr>
            <p:grpSpPr>
              <a:xfrm>
                <a:off x="3698307" y="1741479"/>
                <a:ext cx="228600" cy="228600"/>
                <a:chOff x="3693429" y="1741479"/>
                <a:chExt cx="320040" cy="320040"/>
              </a:xfrm>
            </p:grpSpPr>
            <p:sp>
              <p:nvSpPr>
                <p:cNvPr id="755" name="Google Shape;755;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56" name="Google Shape;756;p7"/>
                <p:cNvGrpSpPr/>
                <p:nvPr/>
              </p:nvGrpSpPr>
              <p:grpSpPr>
                <a:xfrm>
                  <a:off x="3896664" y="1776385"/>
                  <a:ext cx="57149" cy="235743"/>
                  <a:chOff x="4538014" y="1776385"/>
                  <a:chExt cx="57149" cy="235743"/>
                </a:xfrm>
              </p:grpSpPr>
              <p:sp>
                <p:nvSpPr>
                  <p:cNvPr id="757" name="Google Shape;757;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58" name="Google Shape;758;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59" name="Google Shape;759;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60" name="Google Shape;760;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61" name="Google Shape;761;p7"/>
            <p:cNvGrpSpPr/>
            <p:nvPr/>
          </p:nvGrpSpPr>
          <p:grpSpPr>
            <a:xfrm>
              <a:off x="4161290" y="1665279"/>
              <a:ext cx="248785" cy="354129"/>
              <a:chOff x="3688215" y="1741479"/>
              <a:chExt cx="248785" cy="354129"/>
            </a:xfrm>
          </p:grpSpPr>
          <p:grpSp>
            <p:nvGrpSpPr>
              <p:cNvPr id="762" name="Google Shape;762;p7"/>
              <p:cNvGrpSpPr/>
              <p:nvPr/>
            </p:nvGrpSpPr>
            <p:grpSpPr>
              <a:xfrm>
                <a:off x="3688215" y="1926331"/>
                <a:ext cx="248785" cy="169277"/>
                <a:chOff x="3688215" y="2021581"/>
                <a:chExt cx="248785" cy="169277"/>
              </a:xfrm>
            </p:grpSpPr>
            <p:sp>
              <p:nvSpPr>
                <p:cNvPr id="763" name="Google Shape;763;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64" name="Google Shape;764;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65" name="Google Shape;765;p7"/>
              <p:cNvGrpSpPr/>
              <p:nvPr/>
            </p:nvGrpSpPr>
            <p:grpSpPr>
              <a:xfrm>
                <a:off x="3698307" y="1741479"/>
                <a:ext cx="228600" cy="228600"/>
                <a:chOff x="3693429" y="1741479"/>
                <a:chExt cx="320040" cy="320040"/>
              </a:xfrm>
            </p:grpSpPr>
            <p:sp>
              <p:nvSpPr>
                <p:cNvPr id="766" name="Google Shape;766;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67" name="Google Shape;767;p7"/>
                <p:cNvGrpSpPr/>
                <p:nvPr/>
              </p:nvGrpSpPr>
              <p:grpSpPr>
                <a:xfrm>
                  <a:off x="3896664" y="1776385"/>
                  <a:ext cx="57149" cy="235743"/>
                  <a:chOff x="4538014" y="1776385"/>
                  <a:chExt cx="57149" cy="235743"/>
                </a:xfrm>
              </p:grpSpPr>
              <p:sp>
                <p:nvSpPr>
                  <p:cNvPr id="768" name="Google Shape;768;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69" name="Google Shape;769;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70" name="Google Shape;770;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71" name="Google Shape;771;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72" name="Google Shape;772;p7"/>
            <p:cNvGrpSpPr/>
            <p:nvPr/>
          </p:nvGrpSpPr>
          <p:grpSpPr>
            <a:xfrm>
              <a:off x="4399415" y="1665279"/>
              <a:ext cx="248785" cy="354129"/>
              <a:chOff x="3688215" y="1741479"/>
              <a:chExt cx="248785" cy="354129"/>
            </a:xfrm>
          </p:grpSpPr>
          <p:grpSp>
            <p:nvGrpSpPr>
              <p:cNvPr id="773" name="Google Shape;773;p7"/>
              <p:cNvGrpSpPr/>
              <p:nvPr/>
            </p:nvGrpSpPr>
            <p:grpSpPr>
              <a:xfrm>
                <a:off x="3688215" y="1926331"/>
                <a:ext cx="248785" cy="169277"/>
                <a:chOff x="3688215" y="2021581"/>
                <a:chExt cx="248785" cy="169277"/>
              </a:xfrm>
            </p:grpSpPr>
            <p:sp>
              <p:nvSpPr>
                <p:cNvPr id="774" name="Google Shape;774;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75" name="Google Shape;775;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76" name="Google Shape;776;p7"/>
              <p:cNvGrpSpPr/>
              <p:nvPr/>
            </p:nvGrpSpPr>
            <p:grpSpPr>
              <a:xfrm>
                <a:off x="3698307" y="1741479"/>
                <a:ext cx="228600" cy="228600"/>
                <a:chOff x="3693429" y="1741479"/>
                <a:chExt cx="320040" cy="320040"/>
              </a:xfrm>
            </p:grpSpPr>
            <p:sp>
              <p:nvSpPr>
                <p:cNvPr id="777" name="Google Shape;777;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78" name="Google Shape;778;p7"/>
                <p:cNvGrpSpPr/>
                <p:nvPr/>
              </p:nvGrpSpPr>
              <p:grpSpPr>
                <a:xfrm>
                  <a:off x="3896664" y="1776385"/>
                  <a:ext cx="57149" cy="235743"/>
                  <a:chOff x="4538014" y="1776385"/>
                  <a:chExt cx="57149" cy="235743"/>
                </a:xfrm>
              </p:grpSpPr>
              <p:sp>
                <p:nvSpPr>
                  <p:cNvPr id="779" name="Google Shape;779;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80" name="Google Shape;780;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81" name="Google Shape;781;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82" name="Google Shape;782;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83" name="Google Shape;783;p7"/>
            <p:cNvGrpSpPr/>
            <p:nvPr/>
          </p:nvGrpSpPr>
          <p:grpSpPr>
            <a:xfrm>
              <a:off x="4637540" y="1665279"/>
              <a:ext cx="248785" cy="354129"/>
              <a:chOff x="3688215" y="1741479"/>
              <a:chExt cx="248785" cy="354129"/>
            </a:xfrm>
          </p:grpSpPr>
          <p:grpSp>
            <p:nvGrpSpPr>
              <p:cNvPr id="784" name="Google Shape;784;p7"/>
              <p:cNvGrpSpPr/>
              <p:nvPr/>
            </p:nvGrpSpPr>
            <p:grpSpPr>
              <a:xfrm>
                <a:off x="3688215" y="1926331"/>
                <a:ext cx="248785" cy="169277"/>
                <a:chOff x="3688215" y="2021581"/>
                <a:chExt cx="248785" cy="169277"/>
              </a:xfrm>
            </p:grpSpPr>
            <p:sp>
              <p:nvSpPr>
                <p:cNvPr id="785" name="Google Shape;785;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86" name="Google Shape;786;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87" name="Google Shape;787;p7"/>
              <p:cNvGrpSpPr/>
              <p:nvPr/>
            </p:nvGrpSpPr>
            <p:grpSpPr>
              <a:xfrm>
                <a:off x="3698307" y="1741479"/>
                <a:ext cx="228600" cy="228600"/>
                <a:chOff x="3693429" y="1741479"/>
                <a:chExt cx="320040" cy="320040"/>
              </a:xfrm>
            </p:grpSpPr>
            <p:sp>
              <p:nvSpPr>
                <p:cNvPr id="788" name="Google Shape;788;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789" name="Google Shape;789;p7"/>
                <p:cNvGrpSpPr/>
                <p:nvPr/>
              </p:nvGrpSpPr>
              <p:grpSpPr>
                <a:xfrm>
                  <a:off x="3896664" y="1776385"/>
                  <a:ext cx="57149" cy="235743"/>
                  <a:chOff x="4538014" y="1776385"/>
                  <a:chExt cx="57149" cy="235743"/>
                </a:xfrm>
              </p:grpSpPr>
              <p:sp>
                <p:nvSpPr>
                  <p:cNvPr id="790" name="Google Shape;790;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91" name="Google Shape;791;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92" name="Google Shape;792;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93" name="Google Shape;793;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nvGrpSpPr>
            <p:cNvPr id="794" name="Google Shape;794;p7"/>
            <p:cNvGrpSpPr/>
            <p:nvPr/>
          </p:nvGrpSpPr>
          <p:grpSpPr>
            <a:xfrm>
              <a:off x="4875665" y="1665279"/>
              <a:ext cx="248785" cy="354129"/>
              <a:chOff x="3688215" y="1741479"/>
              <a:chExt cx="248785" cy="354129"/>
            </a:xfrm>
          </p:grpSpPr>
          <p:grpSp>
            <p:nvGrpSpPr>
              <p:cNvPr id="795" name="Google Shape;795;p7"/>
              <p:cNvGrpSpPr/>
              <p:nvPr/>
            </p:nvGrpSpPr>
            <p:grpSpPr>
              <a:xfrm>
                <a:off x="3688215" y="1926331"/>
                <a:ext cx="248785" cy="169277"/>
                <a:chOff x="3688215" y="2021581"/>
                <a:chExt cx="248785" cy="169277"/>
              </a:xfrm>
            </p:grpSpPr>
            <p:sp>
              <p:nvSpPr>
                <p:cNvPr id="796" name="Google Shape;796;p7"/>
                <p:cNvSpPr/>
                <p:nvPr/>
              </p:nvSpPr>
              <p:spPr>
                <a:xfrm>
                  <a:off x="3698642" y="2069643"/>
                  <a:ext cx="228600" cy="73152"/>
                </a:xfrm>
                <a:prstGeom prst="roundRect">
                  <a:avLst>
                    <a:gd fmla="val 16667" name="adj"/>
                  </a:avLst>
                </a:prstGeom>
                <a:gradFill>
                  <a:gsLst>
                    <a:gs pos="0">
                      <a:srgbClr val="BF9000"/>
                    </a:gs>
                    <a:gs pos="50000">
                      <a:srgbClr val="BF9000"/>
                    </a:gs>
                    <a:gs pos="100000">
                      <a:srgbClr val="FFF2CC"/>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797" name="Google Shape;797;p7"/>
                <p:cNvSpPr txBox="1"/>
                <p:nvPr/>
              </p:nvSpPr>
              <p:spPr>
                <a:xfrm>
                  <a:off x="3688215" y="2021581"/>
                  <a:ext cx="248785" cy="1692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500" u="none" cap="none" strike="noStrike">
                      <a:solidFill>
                        <a:srgbClr val="7F6000"/>
                      </a:solidFill>
                      <a:latin typeface="Arial"/>
                      <a:ea typeface="Arial"/>
                      <a:cs typeface="Arial"/>
                      <a:sym typeface="Arial"/>
                    </a:rPr>
                    <a:t>$</a:t>
                  </a:r>
                  <a:endParaRPr/>
                </a:p>
              </p:txBody>
            </p:sp>
          </p:grpSp>
          <p:grpSp>
            <p:nvGrpSpPr>
              <p:cNvPr id="798" name="Google Shape;798;p7"/>
              <p:cNvGrpSpPr/>
              <p:nvPr/>
            </p:nvGrpSpPr>
            <p:grpSpPr>
              <a:xfrm>
                <a:off x="3698307" y="1741479"/>
                <a:ext cx="228600" cy="228600"/>
                <a:chOff x="3693429" y="1741479"/>
                <a:chExt cx="320040" cy="320040"/>
              </a:xfrm>
            </p:grpSpPr>
            <p:sp>
              <p:nvSpPr>
                <p:cNvPr id="799" name="Google Shape;799;p7"/>
                <p:cNvSpPr/>
                <p:nvPr/>
              </p:nvSpPr>
              <p:spPr>
                <a:xfrm>
                  <a:off x="3693429" y="1741479"/>
                  <a:ext cx="320040" cy="320040"/>
                </a:xfrm>
                <a:prstGeom prst="roundRect">
                  <a:avLst>
                    <a:gd fmla="val 16667" name="adj"/>
                  </a:avLst>
                </a:prstGeom>
                <a:gradFill>
                  <a:gsLst>
                    <a:gs pos="0">
                      <a:srgbClr val="474387"/>
                    </a:gs>
                    <a:gs pos="80000">
                      <a:srgbClr val="A19FCE"/>
                    </a:gs>
                    <a:gs pos="100000">
                      <a:srgbClr val="A19FCE"/>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nvGrpSpPr>
                <p:cNvPr id="800" name="Google Shape;800;p7"/>
                <p:cNvGrpSpPr/>
                <p:nvPr/>
              </p:nvGrpSpPr>
              <p:grpSpPr>
                <a:xfrm>
                  <a:off x="3896664" y="1776385"/>
                  <a:ext cx="57149" cy="235743"/>
                  <a:chOff x="4538014" y="1776385"/>
                  <a:chExt cx="57149" cy="235743"/>
                </a:xfrm>
              </p:grpSpPr>
              <p:sp>
                <p:nvSpPr>
                  <p:cNvPr id="801" name="Google Shape;801;p7"/>
                  <p:cNvSpPr/>
                  <p:nvPr/>
                </p:nvSpPr>
                <p:spPr>
                  <a:xfrm>
                    <a:off x="4538014" y="1776385"/>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02" name="Google Shape;802;p7"/>
                  <p:cNvSpPr/>
                  <p:nvPr/>
                </p:nvSpPr>
                <p:spPr>
                  <a:xfrm>
                    <a:off x="4538014" y="1835916"/>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03" name="Google Shape;803;p7"/>
                  <p:cNvSpPr/>
                  <p:nvPr/>
                </p:nvSpPr>
                <p:spPr>
                  <a:xfrm>
                    <a:off x="4538014" y="1895448"/>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04" name="Google Shape;804;p7"/>
                  <p:cNvSpPr/>
                  <p:nvPr/>
                </p:nvSpPr>
                <p:spPr>
                  <a:xfrm>
                    <a:off x="4538014" y="1954979"/>
                    <a:ext cx="57149" cy="57149"/>
                  </a:xfrm>
                  <a:prstGeom prst="roundRect">
                    <a:avLst>
                      <a:gd fmla="val 16667" name="adj"/>
                    </a:avLst>
                  </a:prstGeom>
                  <a:gradFill>
                    <a:gsLst>
                      <a:gs pos="0">
                        <a:srgbClr val="005878"/>
                      </a:gs>
                      <a:gs pos="80000">
                        <a:srgbClr val="5DD3FF"/>
                      </a:gs>
                      <a:gs pos="100000">
                        <a:srgbClr val="C9F0FE"/>
                      </a:gs>
                    </a:gsLst>
                    <a:lin ang="16200000" scaled="0"/>
                  </a:gradFill>
                  <a:ln cap="flat" cmpd="sng" w="9525">
                    <a:solidFill>
                      <a:srgbClr val="0084B4"/>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grpSp>
      </p:grpSp>
      <p:grpSp>
        <p:nvGrpSpPr>
          <p:cNvPr id="805" name="Google Shape;805;p7"/>
          <p:cNvGrpSpPr/>
          <p:nvPr/>
        </p:nvGrpSpPr>
        <p:grpSpPr>
          <a:xfrm>
            <a:off x="6788149" y="1947789"/>
            <a:ext cx="1185863" cy="165100"/>
            <a:chOff x="3755024" y="2263775"/>
            <a:chExt cx="1185863" cy="123825"/>
          </a:xfrm>
        </p:grpSpPr>
        <p:cxnSp>
          <p:nvCxnSpPr>
            <p:cNvPr id="806" name="Google Shape;806;p7"/>
            <p:cNvCxnSpPr/>
            <p:nvPr/>
          </p:nvCxnSpPr>
          <p:spPr>
            <a:xfrm>
              <a:off x="3993149"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807" name="Google Shape;807;p7"/>
            <p:cNvCxnSpPr/>
            <p:nvPr/>
          </p:nvCxnSpPr>
          <p:spPr>
            <a:xfrm>
              <a:off x="422651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808" name="Google Shape;808;p7"/>
            <p:cNvCxnSpPr/>
            <p:nvPr/>
          </p:nvCxnSpPr>
          <p:spPr>
            <a:xfrm>
              <a:off x="4467018"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809" name="Google Shape;809;p7"/>
            <p:cNvCxnSpPr/>
            <p:nvPr/>
          </p:nvCxnSpPr>
          <p:spPr>
            <a:xfrm>
              <a:off x="4702762"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810" name="Google Shape;810;p7"/>
            <p:cNvCxnSpPr/>
            <p:nvPr/>
          </p:nvCxnSpPr>
          <p:spPr>
            <a:xfrm>
              <a:off x="4940887"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cxnSp>
          <p:nvCxnSpPr>
            <p:cNvPr id="811" name="Google Shape;811;p7"/>
            <p:cNvCxnSpPr/>
            <p:nvPr/>
          </p:nvCxnSpPr>
          <p:spPr>
            <a:xfrm>
              <a:off x="3755024" y="2263775"/>
              <a:ext cx="0" cy="123825"/>
            </a:xfrm>
            <a:prstGeom prst="straightConnector1">
              <a:avLst/>
            </a:prstGeom>
            <a:noFill/>
            <a:ln cap="flat" cmpd="sng" w="127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grpSp>
      <p:sp>
        <p:nvSpPr>
          <p:cNvPr id="812" name="Google Shape;812;p7"/>
          <p:cNvSpPr txBox="1"/>
          <p:nvPr/>
        </p:nvSpPr>
        <p:spPr>
          <a:xfrm>
            <a:off x="8062912" y="4323775"/>
            <a:ext cx="917938" cy="277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200" u="none" cap="none" strike="noStrike">
                <a:solidFill>
                  <a:srgbClr val="FFC000"/>
                </a:solidFill>
                <a:latin typeface="Arial"/>
                <a:ea typeface="Arial"/>
                <a:cs typeface="Arial"/>
                <a:sym typeface="Arial"/>
              </a:rPr>
              <a:t>IO Bus</a:t>
            </a:r>
            <a:endParaRPr/>
          </a:p>
        </p:txBody>
      </p:sp>
      <p:cxnSp>
        <p:nvCxnSpPr>
          <p:cNvPr id="813" name="Google Shape;813;p7"/>
          <p:cNvCxnSpPr/>
          <p:nvPr/>
        </p:nvCxnSpPr>
        <p:spPr>
          <a:xfrm>
            <a:off x="8240125" y="4638368"/>
            <a:ext cx="561976" cy="0"/>
          </a:xfrm>
          <a:prstGeom prst="straightConnector1">
            <a:avLst/>
          </a:prstGeom>
          <a:noFill/>
          <a:ln cap="flat" cmpd="sng" w="25400">
            <a:solidFill>
              <a:srgbClr val="FFC000"/>
            </a:solidFill>
            <a:prstDash val="solid"/>
            <a:round/>
            <a:headEnd len="med" w="med" type="triangle"/>
            <a:tailEnd len="med" w="med" type="triangle"/>
          </a:ln>
          <a:effectLst>
            <a:outerShdw blurRad="40000" rotWithShape="0" dir="5400000" dist="20000">
              <a:srgbClr val="000000">
                <a:alpha val="37647"/>
              </a:srgbClr>
            </a:outerShdw>
          </a:effectLst>
        </p:spPr>
      </p:cxnSp>
      <p:sp>
        <p:nvSpPr>
          <p:cNvPr id="814" name="Google Shape;814;p7"/>
          <p:cNvSpPr txBox="1"/>
          <p:nvPr/>
        </p:nvSpPr>
        <p:spPr>
          <a:xfrm>
            <a:off x="8647312" y="801912"/>
            <a:ext cx="2022560"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600" u="none" cap="none" strike="noStrike">
                <a:solidFill>
                  <a:srgbClr val="595959"/>
                </a:solidFill>
                <a:latin typeface="Arial"/>
                <a:ea typeface="Arial"/>
                <a:cs typeface="Arial"/>
                <a:sym typeface="Arial"/>
              </a:rPr>
              <a:t>GPU</a:t>
            </a:r>
            <a:endParaRPr/>
          </a:p>
        </p:txBody>
      </p:sp>
      <p:sp>
        <p:nvSpPr>
          <p:cNvPr id="815" name="Google Shape;815;p7"/>
          <p:cNvSpPr txBox="1"/>
          <p:nvPr/>
        </p:nvSpPr>
        <p:spPr>
          <a:xfrm>
            <a:off x="6576969" y="801912"/>
            <a:ext cx="1589407"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600" u="none" cap="none" strike="noStrike">
                <a:solidFill>
                  <a:srgbClr val="595959"/>
                </a:solidFill>
                <a:latin typeface="Arial"/>
                <a:ea typeface="Arial"/>
                <a:cs typeface="Arial"/>
                <a:sym typeface="Arial"/>
              </a:rPr>
              <a:t>CPU</a:t>
            </a:r>
            <a:endParaRPr/>
          </a:p>
        </p:txBody>
      </p:sp>
      <p:grpSp>
        <p:nvGrpSpPr>
          <p:cNvPr id="816" name="Google Shape;816;p7"/>
          <p:cNvGrpSpPr/>
          <p:nvPr/>
        </p:nvGrpSpPr>
        <p:grpSpPr>
          <a:xfrm>
            <a:off x="9002327" y="1309614"/>
            <a:ext cx="1314450" cy="1533526"/>
            <a:chOff x="5946775" y="1625600"/>
            <a:chExt cx="1314450" cy="1533525"/>
          </a:xfrm>
        </p:grpSpPr>
        <p:grpSp>
          <p:nvGrpSpPr>
            <p:cNvPr id="817" name="Google Shape;817;p7"/>
            <p:cNvGrpSpPr/>
            <p:nvPr/>
          </p:nvGrpSpPr>
          <p:grpSpPr>
            <a:xfrm>
              <a:off x="5946775" y="1625600"/>
              <a:ext cx="133350" cy="1533525"/>
              <a:chOff x="5946775" y="1625600"/>
              <a:chExt cx="133350" cy="1533525"/>
            </a:xfrm>
          </p:grpSpPr>
          <p:sp>
            <p:nvSpPr>
              <p:cNvPr id="818" name="Google Shape;818;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19" name="Google Shape;819;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0" name="Google Shape;820;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1" name="Google Shape;821;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2" name="Google Shape;822;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3" name="Google Shape;823;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4" name="Google Shape;824;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5" name="Google Shape;825;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6" name="Google Shape;826;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7" name="Google Shape;827;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8" name="Google Shape;828;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29" name="Google Shape;829;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0" name="Google Shape;830;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1" name="Google Shape;831;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2" name="Google Shape;832;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833" name="Google Shape;833;p7"/>
            <p:cNvGrpSpPr/>
            <p:nvPr/>
          </p:nvGrpSpPr>
          <p:grpSpPr>
            <a:xfrm>
              <a:off x="6115050" y="1625600"/>
              <a:ext cx="133350" cy="1533525"/>
              <a:chOff x="5946775" y="1625600"/>
              <a:chExt cx="133350" cy="1533525"/>
            </a:xfrm>
          </p:grpSpPr>
          <p:sp>
            <p:nvSpPr>
              <p:cNvPr id="834" name="Google Shape;834;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5" name="Google Shape;835;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6" name="Google Shape;836;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7" name="Google Shape;837;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8" name="Google Shape;838;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39" name="Google Shape;839;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0" name="Google Shape;840;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1" name="Google Shape;841;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2" name="Google Shape;842;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3" name="Google Shape;843;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4" name="Google Shape;844;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5" name="Google Shape;845;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6" name="Google Shape;846;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7" name="Google Shape;847;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48" name="Google Shape;848;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849" name="Google Shape;849;p7"/>
            <p:cNvGrpSpPr/>
            <p:nvPr/>
          </p:nvGrpSpPr>
          <p:grpSpPr>
            <a:xfrm>
              <a:off x="6283325" y="1625600"/>
              <a:ext cx="133350" cy="1533525"/>
              <a:chOff x="5946775" y="1625600"/>
              <a:chExt cx="133350" cy="1533525"/>
            </a:xfrm>
          </p:grpSpPr>
          <p:sp>
            <p:nvSpPr>
              <p:cNvPr id="850" name="Google Shape;850;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1" name="Google Shape;851;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2" name="Google Shape;852;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3" name="Google Shape;853;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4" name="Google Shape;854;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5" name="Google Shape;855;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6" name="Google Shape;856;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7" name="Google Shape;857;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8" name="Google Shape;858;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59" name="Google Shape;859;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0" name="Google Shape;860;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1" name="Google Shape;861;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2" name="Google Shape;862;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3" name="Google Shape;863;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4" name="Google Shape;864;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865" name="Google Shape;865;p7"/>
            <p:cNvGrpSpPr/>
            <p:nvPr/>
          </p:nvGrpSpPr>
          <p:grpSpPr>
            <a:xfrm>
              <a:off x="6451600" y="1625600"/>
              <a:ext cx="133350" cy="1533525"/>
              <a:chOff x="5946775" y="1625600"/>
              <a:chExt cx="133350" cy="1533525"/>
            </a:xfrm>
          </p:grpSpPr>
          <p:sp>
            <p:nvSpPr>
              <p:cNvPr id="866" name="Google Shape;866;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7" name="Google Shape;867;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8" name="Google Shape;868;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69" name="Google Shape;869;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0" name="Google Shape;870;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1" name="Google Shape;871;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2" name="Google Shape;872;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3" name="Google Shape;873;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4" name="Google Shape;874;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5" name="Google Shape;875;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6" name="Google Shape;876;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7" name="Google Shape;877;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8" name="Google Shape;878;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79" name="Google Shape;879;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0" name="Google Shape;880;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881" name="Google Shape;881;p7"/>
            <p:cNvGrpSpPr/>
            <p:nvPr/>
          </p:nvGrpSpPr>
          <p:grpSpPr>
            <a:xfrm>
              <a:off x="6623050" y="1625600"/>
              <a:ext cx="133350" cy="1533525"/>
              <a:chOff x="5946775" y="1625600"/>
              <a:chExt cx="133350" cy="1533525"/>
            </a:xfrm>
          </p:grpSpPr>
          <p:sp>
            <p:nvSpPr>
              <p:cNvPr id="882" name="Google Shape;882;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3" name="Google Shape;883;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4" name="Google Shape;884;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5" name="Google Shape;885;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6" name="Google Shape;886;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7" name="Google Shape;887;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8" name="Google Shape;888;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89" name="Google Shape;889;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0" name="Google Shape;890;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1" name="Google Shape;891;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2" name="Google Shape;892;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3" name="Google Shape;893;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4" name="Google Shape;894;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5" name="Google Shape;895;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6" name="Google Shape;896;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897" name="Google Shape;897;p7"/>
            <p:cNvGrpSpPr/>
            <p:nvPr/>
          </p:nvGrpSpPr>
          <p:grpSpPr>
            <a:xfrm>
              <a:off x="6791325" y="1625600"/>
              <a:ext cx="133350" cy="1533525"/>
              <a:chOff x="5946775" y="1625600"/>
              <a:chExt cx="133350" cy="1533525"/>
            </a:xfrm>
          </p:grpSpPr>
          <p:sp>
            <p:nvSpPr>
              <p:cNvPr id="898" name="Google Shape;898;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899" name="Google Shape;899;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0" name="Google Shape;900;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1" name="Google Shape;901;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2" name="Google Shape;902;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3" name="Google Shape;903;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4" name="Google Shape;904;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5" name="Google Shape;905;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6" name="Google Shape;906;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7" name="Google Shape;907;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8" name="Google Shape;908;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09" name="Google Shape;909;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0" name="Google Shape;910;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1" name="Google Shape;911;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2" name="Google Shape;912;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913" name="Google Shape;913;p7"/>
            <p:cNvGrpSpPr/>
            <p:nvPr/>
          </p:nvGrpSpPr>
          <p:grpSpPr>
            <a:xfrm>
              <a:off x="6959600" y="1625600"/>
              <a:ext cx="133350" cy="1533525"/>
              <a:chOff x="5946775" y="1625600"/>
              <a:chExt cx="133350" cy="1533525"/>
            </a:xfrm>
          </p:grpSpPr>
          <p:sp>
            <p:nvSpPr>
              <p:cNvPr id="914" name="Google Shape;914;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5" name="Google Shape;915;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6" name="Google Shape;916;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7" name="Google Shape;917;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8" name="Google Shape;918;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19" name="Google Shape;919;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0" name="Google Shape;920;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1" name="Google Shape;921;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2" name="Google Shape;922;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3" name="Google Shape;923;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4" name="Google Shape;924;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5" name="Google Shape;925;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6" name="Google Shape;926;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7" name="Google Shape;927;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28" name="Google Shape;928;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nvGrpSpPr>
            <p:cNvPr id="929" name="Google Shape;929;p7"/>
            <p:cNvGrpSpPr/>
            <p:nvPr/>
          </p:nvGrpSpPr>
          <p:grpSpPr>
            <a:xfrm>
              <a:off x="7127875" y="1625600"/>
              <a:ext cx="133350" cy="1533525"/>
              <a:chOff x="5946775" y="1625600"/>
              <a:chExt cx="133350" cy="1533525"/>
            </a:xfrm>
          </p:grpSpPr>
          <p:sp>
            <p:nvSpPr>
              <p:cNvPr id="930" name="Google Shape;930;p7"/>
              <p:cNvSpPr/>
              <p:nvPr/>
            </p:nvSpPr>
            <p:spPr>
              <a:xfrm>
                <a:off x="5946775" y="1625600"/>
                <a:ext cx="133350" cy="1533525"/>
              </a:xfrm>
              <a:prstGeom prst="rect">
                <a:avLst/>
              </a:prstGeom>
              <a:gradFill>
                <a:gsLst>
                  <a:gs pos="0">
                    <a:srgbClr val="E6FFBE"/>
                  </a:gs>
                  <a:gs pos="80000">
                    <a:srgbClr val="CFFF7D">
                      <a:alpha val="46666"/>
                    </a:srgbClr>
                  </a:gs>
                  <a:gs pos="100000">
                    <a:srgbClr val="CFFF7D"/>
                  </a:gs>
                </a:gsLst>
                <a:lin ang="16200000" scaled="0"/>
              </a:gra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1" name="Google Shape;931;p7"/>
              <p:cNvSpPr/>
              <p:nvPr/>
            </p:nvSpPr>
            <p:spPr>
              <a:xfrm>
                <a:off x="5979075" y="1643550"/>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2" name="Google Shape;932;p7"/>
              <p:cNvSpPr/>
              <p:nvPr/>
            </p:nvSpPr>
            <p:spPr>
              <a:xfrm>
                <a:off x="5979075" y="174778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3" name="Google Shape;933;p7"/>
              <p:cNvSpPr/>
              <p:nvPr/>
            </p:nvSpPr>
            <p:spPr>
              <a:xfrm>
                <a:off x="5979075" y="1860034"/>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4" name="Google Shape;934;p7"/>
              <p:cNvSpPr/>
              <p:nvPr/>
            </p:nvSpPr>
            <p:spPr>
              <a:xfrm>
                <a:off x="5979075" y="196426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5" name="Google Shape;935;p7"/>
              <p:cNvSpPr/>
              <p:nvPr/>
            </p:nvSpPr>
            <p:spPr>
              <a:xfrm>
                <a:off x="5979075" y="207651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6" name="Google Shape;936;p7"/>
              <p:cNvSpPr/>
              <p:nvPr/>
            </p:nvSpPr>
            <p:spPr>
              <a:xfrm>
                <a:off x="5979075" y="2180751"/>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7" name="Google Shape;937;p7"/>
              <p:cNvSpPr/>
              <p:nvPr/>
            </p:nvSpPr>
            <p:spPr>
              <a:xfrm>
                <a:off x="5979075" y="229300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8" name="Google Shape;938;p7"/>
              <p:cNvSpPr/>
              <p:nvPr/>
            </p:nvSpPr>
            <p:spPr>
              <a:xfrm>
                <a:off x="5979075" y="2396025"/>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39" name="Google Shape;939;p7"/>
              <p:cNvSpPr/>
              <p:nvPr/>
            </p:nvSpPr>
            <p:spPr>
              <a:xfrm>
                <a:off x="5979075" y="2500258"/>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40" name="Google Shape;940;p7"/>
              <p:cNvSpPr/>
              <p:nvPr/>
            </p:nvSpPr>
            <p:spPr>
              <a:xfrm>
                <a:off x="5979075" y="2612509"/>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41" name="Google Shape;941;p7"/>
              <p:cNvSpPr/>
              <p:nvPr/>
            </p:nvSpPr>
            <p:spPr>
              <a:xfrm>
                <a:off x="5979075" y="2716742"/>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42" name="Google Shape;942;p7"/>
              <p:cNvSpPr/>
              <p:nvPr/>
            </p:nvSpPr>
            <p:spPr>
              <a:xfrm>
                <a:off x="5979075" y="2828993"/>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43" name="Google Shape;943;p7"/>
              <p:cNvSpPr/>
              <p:nvPr/>
            </p:nvSpPr>
            <p:spPr>
              <a:xfrm>
                <a:off x="5979075" y="2933226"/>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
            <p:nvSpPr>
              <p:cNvPr id="944" name="Google Shape;944;p7"/>
              <p:cNvSpPr/>
              <p:nvPr/>
            </p:nvSpPr>
            <p:spPr>
              <a:xfrm>
                <a:off x="5979075" y="3045477"/>
                <a:ext cx="67740" cy="69275"/>
              </a:xfrm>
              <a:prstGeom prst="rect">
                <a:avLst/>
              </a:prstGeom>
              <a:gradFill>
                <a:gsLst>
                  <a:gs pos="0">
                    <a:srgbClr val="588A00"/>
                  </a:gs>
                  <a:gs pos="50000">
                    <a:srgbClr val="588A00"/>
                  </a:gs>
                  <a:gs pos="100000">
                    <a:srgbClr val="B6FF3B"/>
                  </a:gs>
                </a:gsLst>
                <a:lin ang="16200000" scaled="0"/>
              </a:gradFill>
              <a:ln cap="flat" cmpd="sng" w="9525">
                <a:solidFill>
                  <a:srgbClr val="3B5C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grpSp>
      </p:grpSp>
      <p:sp>
        <p:nvSpPr>
          <p:cNvPr id="945" name="Google Shape;945;p7"/>
          <p:cNvSpPr/>
          <p:nvPr/>
        </p:nvSpPr>
        <p:spPr>
          <a:xfrm>
            <a:off x="7249083" y="2509029"/>
            <a:ext cx="253339" cy="269875"/>
          </a:xfrm>
          <a:prstGeom prst="upDownArrow">
            <a:avLst>
              <a:gd fmla="val 64334" name="adj1"/>
              <a:gd fmla="val 24842" name="adj2"/>
            </a:avLst>
          </a:prstGeom>
          <a:solidFill>
            <a:srgbClr val="FFC000"/>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rebuchet MS"/>
              <a:ea typeface="Trebuchet MS"/>
              <a:cs typeface="Trebuchet MS"/>
              <a:sym typeface="Trebuchet M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sp>
        <p:nvSpPr>
          <p:cNvPr id="951" name="Google Shape;951;p8"/>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a:t>BASIC DATA MANAGEMENT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None/>
            </a:pPr>
            <a:r>
              <a:rPr lang="en-US"/>
              <a:t>BASIC DATA MANAGEMENT</a:t>
            </a:r>
            <a:endParaRPr/>
          </a:p>
        </p:txBody>
      </p:sp>
      <p:sp>
        <p:nvSpPr>
          <p:cNvPr id="958" name="Google Shape;958;p9"/>
          <p:cNvSpPr txBox="1"/>
          <p:nvPr>
            <p:ph idx="1" type="body"/>
          </p:nvPr>
        </p:nvSpPr>
        <p:spPr>
          <a:xfrm>
            <a:off x="436739" y="2103035"/>
            <a:ext cx="5488931" cy="371892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rgbClr val="868686"/>
              </a:buClr>
              <a:buSzPts val="2000"/>
              <a:buFont typeface="Noto Sans Symbols"/>
              <a:buChar char="▪"/>
            </a:pPr>
            <a:r>
              <a:rPr lang="en-US"/>
              <a:t>The </a:t>
            </a:r>
            <a:r>
              <a:rPr b="1" lang="en-US"/>
              <a:t>host</a:t>
            </a:r>
            <a:r>
              <a:rPr lang="en-US"/>
              <a:t> is traditionally a CPU</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 </a:t>
            </a:r>
            <a:r>
              <a:rPr b="1" lang="en-US"/>
              <a:t>device</a:t>
            </a:r>
            <a:r>
              <a:rPr lang="en-US"/>
              <a:t> is some parallel accelerator</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When our target hardware is multicore, the host and device are the same, meaning that their memory is also the same</a:t>
            </a:r>
            <a:endParaRPr/>
          </a:p>
          <a:p>
            <a:pPr indent="-228600" lvl="0" marL="228600" rtl="0" algn="l">
              <a:lnSpc>
                <a:spcPct val="90000"/>
              </a:lnSpc>
              <a:spcBef>
                <a:spcPts val="1800"/>
              </a:spcBef>
              <a:spcAft>
                <a:spcPts val="0"/>
              </a:spcAft>
              <a:buClr>
                <a:srgbClr val="868686"/>
              </a:buClr>
              <a:buSzPts val="2000"/>
              <a:buFont typeface="Noto Sans Symbols"/>
              <a:buChar char="▪"/>
            </a:pPr>
            <a:r>
              <a:rPr lang="en-US"/>
              <a:t>There is no need to explicitly manage data when using a shared memory accelerator, such as the multicore target</a:t>
            </a:r>
            <a:endParaRPr/>
          </a:p>
        </p:txBody>
      </p:sp>
      <p:sp>
        <p:nvSpPr>
          <p:cNvPr id="959" name="Google Shape;959;p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400"/>
              <a:buFont typeface="Arial"/>
              <a:buNone/>
            </a:pPr>
            <a:r>
              <a:rPr lang="en-US"/>
              <a:t>Between the host and device</a:t>
            </a:r>
            <a:endParaRPr/>
          </a:p>
        </p:txBody>
      </p:sp>
      <p:sp>
        <p:nvSpPr>
          <p:cNvPr id="960" name="Google Shape;960;p9"/>
          <p:cNvSpPr/>
          <p:nvPr/>
        </p:nvSpPr>
        <p:spPr>
          <a:xfrm>
            <a:off x="6244206" y="1713494"/>
            <a:ext cx="1638300" cy="103822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a:t>
            </a:r>
            <a:endParaRPr/>
          </a:p>
        </p:txBody>
      </p:sp>
      <p:sp>
        <p:nvSpPr>
          <p:cNvPr id="961" name="Google Shape;961;p9"/>
          <p:cNvSpPr/>
          <p:nvPr/>
        </p:nvSpPr>
        <p:spPr>
          <a:xfrm>
            <a:off x="8541683" y="1713493"/>
            <a:ext cx="2219325" cy="1995869"/>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a:t>
            </a:r>
            <a:endParaRPr/>
          </a:p>
        </p:txBody>
      </p:sp>
      <p:sp>
        <p:nvSpPr>
          <p:cNvPr id="962" name="Google Shape;962;p9"/>
          <p:cNvSpPr/>
          <p:nvPr/>
        </p:nvSpPr>
        <p:spPr>
          <a:xfrm>
            <a:off x="6244206" y="3537910"/>
            <a:ext cx="1638300" cy="2259415"/>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Host Memory</a:t>
            </a:r>
            <a:endParaRPr/>
          </a:p>
        </p:txBody>
      </p:sp>
      <p:sp>
        <p:nvSpPr>
          <p:cNvPr id="963" name="Google Shape;963;p9"/>
          <p:cNvSpPr/>
          <p:nvPr/>
        </p:nvSpPr>
        <p:spPr>
          <a:xfrm>
            <a:off x="8541682" y="4667617"/>
            <a:ext cx="2219325" cy="1126746"/>
          </a:xfrm>
          <a:prstGeom prst="roundRect">
            <a:avLst>
              <a:gd fmla="val 16667" name="adj"/>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lt1"/>
                </a:solidFill>
                <a:latin typeface="Arial"/>
                <a:ea typeface="Arial"/>
                <a:cs typeface="Arial"/>
                <a:sym typeface="Arial"/>
              </a:rPr>
              <a:t>Device Memory</a:t>
            </a:r>
            <a:endParaRPr/>
          </a:p>
        </p:txBody>
      </p:sp>
      <p:sp>
        <p:nvSpPr>
          <p:cNvPr id="964" name="Google Shape;964;p9"/>
          <p:cNvSpPr/>
          <p:nvPr/>
        </p:nvSpPr>
        <p:spPr>
          <a:xfrm>
            <a:off x="6793801" y="2811018"/>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65" name="Google Shape;965;p9"/>
          <p:cNvSpPr/>
          <p:nvPr/>
        </p:nvSpPr>
        <p:spPr>
          <a:xfrm>
            <a:off x="9381789" y="3842595"/>
            <a:ext cx="539109" cy="681259"/>
          </a:xfrm>
          <a:prstGeom prst="upDownArrow">
            <a:avLst>
              <a:gd fmla="val 50000" name="adj1"/>
              <a:gd fmla="val 32332"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66" name="Google Shape;966;p9"/>
          <p:cNvSpPr/>
          <p:nvPr/>
        </p:nvSpPr>
        <p:spPr>
          <a:xfrm>
            <a:off x="7926342" y="5070988"/>
            <a:ext cx="571504" cy="320004"/>
          </a:xfrm>
          <a:prstGeom prst="leftRightArrow">
            <a:avLst>
              <a:gd fmla="val 50000" name="adj1"/>
              <a:gd fmla="val 48117" name="adj2"/>
            </a:avLst>
          </a:prstGeom>
          <a:solidFill>
            <a:srgbClr val="0080A7"/>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2008-01-24T03:11:41Z</dcterms:created>
  <dc:creator>Jennifer Hohn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jlevites@nvidia.com</vt:lpwstr>
  </property>
  <property fmtid="{D5CDD505-2E9C-101B-9397-08002B2CF9AE}" pid="6" name="MSIP_Label_6b558183-044c-4105-8d9c-cea02a2a3d86_SetDate">
    <vt:lpwstr>2019-08-26T15:14:05.8431313Z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ActionId">
    <vt:lpwstr>d6c01a5a-9a20-4117-9e13-c2a0d720a63f</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